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67" r:id="rId3"/>
    <p:sldId id="257" r:id="rId4"/>
    <p:sldId id="259" r:id="rId5"/>
    <p:sldId id="260" r:id="rId6"/>
    <p:sldId id="269" r:id="rId7"/>
    <p:sldId id="268" r:id="rId8"/>
    <p:sldId id="261" r:id="rId9"/>
    <p:sldId id="262" r:id="rId10"/>
  </p:sldIdLst>
  <p:sldSz cx="18288000" cy="10287000"/>
  <p:notesSz cx="6858000" cy="9144000"/>
  <p:embeddedFontLst>
    <p:embeddedFont>
      <p:font typeface="Kollektif Bold" panose="020B0604020101010102" pitchFamily="34" charset="0"/>
      <p:bold r:id="rId11"/>
    </p:embeddedFont>
    <p:embeddedFont>
      <p:font typeface="Calibri" panose="020F0502020204030204" pitchFamily="34" charset="0"/>
      <p:regular r:id="rId12"/>
      <p:bold r:id="rId13"/>
      <p:italic r:id="rId14"/>
      <p:boldItalic r:id="rId15"/>
    </p:embeddedFont>
    <p:embeddedFont>
      <p:font typeface="微软雅黑" panose="020B0503020204020204" pitchFamily="34" charset="-122"/>
      <p:regular r:id="rId16"/>
      <p:bold r:id="rId17"/>
    </p:embeddedFont>
    <p:embeddedFont>
      <p:font typeface="Kollektif" panose="020B0604020101010102" pitchFamily="34" charset="0"/>
      <p:regular r:id="rId18"/>
      <p:bold r:id="rId19"/>
      <p:italic r:id="rId20"/>
      <p:boldItalic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47" d="100"/>
          <a:sy n="47" d="100"/>
        </p:scale>
        <p:origin x="696" y="4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11.fntdata"/><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5/17/2020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5/17/2020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5/17/2020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5/17/2020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5/17/2020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5/17/2020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5/17/2020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5/17/2020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5/17/2020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hyperlink" Target="https://en.wikipedia.org/wiki/Human%E2%80%93computer_interaction" TargetMode="External"/><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hyperlink" Target="https://en.wikipedia.org/wiki/Accessibility" TargetMode="External"/><Relationship Id="rId5" Type="http://schemas.openxmlformats.org/officeDocument/2006/relationships/hyperlink" Target="https://en.wikipedia.org/wiki/Usability" TargetMode="Externa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91000"/>
          </a:blip>
          <a:srcRect/>
          <a:stretch>
            <a:fillRect/>
          </a:stretch>
        </p:blipFill>
        <p:spPr>
          <a:xfrm rot="-1899204">
            <a:off x="6862211" y="-3030"/>
            <a:ext cx="12780944" cy="10624160"/>
          </a:xfrm>
          <a:prstGeom prst="rect">
            <a:avLst/>
          </a:prstGeom>
        </p:spPr>
      </p:pic>
      <p:pic>
        <p:nvPicPr>
          <p:cNvPr id="3" name="Picture 3"/>
          <p:cNvPicPr>
            <a:picLocks noChangeAspect="1"/>
          </p:cNvPicPr>
          <p:nvPr/>
        </p:nvPicPr>
        <p:blipFill>
          <a:blip r:embed="rId3">
            <a:alphaModFix amt="98000"/>
          </a:blip>
          <a:srcRect/>
          <a:stretch>
            <a:fillRect/>
          </a:stretch>
        </p:blipFill>
        <p:spPr>
          <a:xfrm rot="-10800000">
            <a:off x="6016931" y="921520"/>
            <a:ext cx="8775060" cy="8775060"/>
          </a:xfrm>
          <a:prstGeom prst="rect">
            <a:avLst/>
          </a:prstGeom>
        </p:spPr>
      </p:pic>
      <p:sp>
        <p:nvSpPr>
          <p:cNvPr id="5" name="TextBox 5"/>
          <p:cNvSpPr txBox="1"/>
          <p:nvPr/>
        </p:nvSpPr>
        <p:spPr>
          <a:xfrm>
            <a:off x="2745756" y="3703094"/>
            <a:ext cx="11774286" cy="1447769"/>
          </a:xfrm>
          <a:prstGeom prst="rect">
            <a:avLst/>
          </a:prstGeom>
        </p:spPr>
        <p:txBody>
          <a:bodyPr lIns="0" tIns="0" rIns="0" bIns="0" rtlCol="0" anchor="t">
            <a:spAutoFit/>
          </a:bodyPr>
          <a:lstStyle/>
          <a:p>
            <a:pPr>
              <a:lnSpc>
                <a:spcPts val="12239"/>
              </a:lnSpc>
            </a:pPr>
            <a:r>
              <a:rPr lang="en-US" sz="9400" u="sng" dirty="0" smtClean="0">
                <a:solidFill>
                  <a:srgbClr val="000000"/>
                </a:solidFill>
                <a:latin typeface="Kollektif"/>
              </a:rPr>
              <a:t>COVID-19 TRACKER</a:t>
            </a:r>
            <a:endParaRPr lang="en-US" sz="9400" u="sng" dirty="0">
              <a:solidFill>
                <a:srgbClr val="000000"/>
              </a:solidFill>
              <a:latin typeface="Kollektif"/>
            </a:endParaRPr>
          </a:p>
        </p:txBody>
      </p:sp>
      <p:sp>
        <p:nvSpPr>
          <p:cNvPr id="6" name="TextBox 6"/>
          <p:cNvSpPr txBox="1"/>
          <p:nvPr/>
        </p:nvSpPr>
        <p:spPr>
          <a:xfrm>
            <a:off x="2030033" y="8234684"/>
            <a:ext cx="582528" cy="397545"/>
          </a:xfrm>
          <a:prstGeom prst="rect">
            <a:avLst/>
          </a:prstGeom>
        </p:spPr>
        <p:txBody>
          <a:bodyPr wrap="square" lIns="0" tIns="0" rIns="0" bIns="0" rtlCol="0" anchor="t">
            <a:spAutoFit/>
          </a:bodyPr>
          <a:lstStyle/>
          <a:p>
            <a:pPr>
              <a:lnSpc>
                <a:spcPts val="3359"/>
              </a:lnSpc>
            </a:pPr>
            <a:r>
              <a:rPr lang="en-US" sz="2400" spc="24" dirty="0">
                <a:solidFill>
                  <a:srgbClr val="000000"/>
                </a:solidFill>
                <a:latin typeface="Kollektif"/>
              </a:rPr>
              <a:t>By</a:t>
            </a:r>
          </a:p>
        </p:txBody>
      </p:sp>
      <p:sp>
        <p:nvSpPr>
          <p:cNvPr id="7" name="TextBox 7"/>
          <p:cNvSpPr txBox="1"/>
          <p:nvPr/>
        </p:nvSpPr>
        <p:spPr>
          <a:xfrm>
            <a:off x="2169672" y="971550"/>
            <a:ext cx="5221728" cy="262892"/>
          </a:xfrm>
          <a:prstGeom prst="rect">
            <a:avLst/>
          </a:prstGeom>
        </p:spPr>
        <p:txBody>
          <a:bodyPr wrap="square" lIns="0" tIns="0" rIns="0" bIns="0" rtlCol="0" anchor="t">
            <a:spAutoFit/>
          </a:bodyPr>
          <a:lstStyle/>
          <a:p>
            <a:pPr>
              <a:lnSpc>
                <a:spcPts val="1960"/>
              </a:lnSpc>
            </a:pPr>
            <a:r>
              <a:rPr lang="en-US" sz="2400" spc="14" dirty="0" smtClean="0">
                <a:solidFill>
                  <a:srgbClr val="000000"/>
                </a:solidFill>
                <a:latin typeface="Kollektif"/>
              </a:rPr>
              <a:t>COVID-19 TRACKER | </a:t>
            </a:r>
            <a:r>
              <a:rPr lang="en-US" sz="2400" spc="14" dirty="0">
                <a:solidFill>
                  <a:srgbClr val="000000"/>
                </a:solidFill>
                <a:latin typeface="Kollektif"/>
              </a:rPr>
              <a:t>May 2020</a:t>
            </a:r>
          </a:p>
        </p:txBody>
      </p:sp>
      <p:sp>
        <p:nvSpPr>
          <p:cNvPr id="17" name="TextBox 5">
            <a:extLst>
              <a:ext uri="{FF2B5EF4-FFF2-40B4-BE49-F238E27FC236}">
                <a16:creationId xmlns:a16="http://schemas.microsoft.com/office/drawing/2014/main" id="{0434B361-1638-477F-9F43-E5F179167953}"/>
              </a:ext>
            </a:extLst>
          </p:cNvPr>
          <p:cNvSpPr txBox="1"/>
          <p:nvPr/>
        </p:nvSpPr>
        <p:spPr>
          <a:xfrm>
            <a:off x="7160350" y="5150863"/>
            <a:ext cx="7602589" cy="677108"/>
          </a:xfrm>
          <a:prstGeom prst="rect">
            <a:avLst/>
          </a:prstGeom>
        </p:spPr>
        <p:txBody>
          <a:bodyPr wrap="square" lIns="0" tIns="0" rIns="0" bIns="0" rtlCol="0" anchor="t">
            <a:spAutoFit/>
          </a:bodyPr>
          <a:lstStyle/>
          <a:p>
            <a:r>
              <a:rPr lang="en-US" sz="4400" dirty="0" smtClean="0">
                <a:solidFill>
                  <a:srgbClr val="000000"/>
                </a:solidFill>
                <a:latin typeface="Kollektif"/>
              </a:rPr>
              <a:t>a </a:t>
            </a:r>
            <a:r>
              <a:rPr lang="en-US" sz="4400" b="1" dirty="0" smtClean="0">
                <a:solidFill>
                  <a:srgbClr val="000000"/>
                </a:solidFill>
                <a:latin typeface="Kollektif"/>
              </a:rPr>
              <a:t>web-portal</a:t>
            </a:r>
            <a:r>
              <a:rPr lang="en-US" sz="4400" dirty="0" smtClean="0">
                <a:solidFill>
                  <a:srgbClr val="000000"/>
                </a:solidFill>
                <a:latin typeface="Kollektif"/>
              </a:rPr>
              <a:t> for </a:t>
            </a:r>
            <a:r>
              <a:rPr lang="en-US" sz="4400" b="1" dirty="0" smtClean="0">
                <a:solidFill>
                  <a:srgbClr val="000000"/>
                </a:solidFill>
                <a:latin typeface="Kollektif"/>
              </a:rPr>
              <a:t>awareness</a:t>
            </a:r>
            <a:endParaRPr lang="en-US" sz="4400" b="1" dirty="0">
              <a:solidFill>
                <a:srgbClr val="000000"/>
              </a:solidFill>
              <a:latin typeface="Kollektif"/>
            </a:endParaRPr>
          </a:p>
        </p:txBody>
      </p:sp>
      <p:grpSp>
        <p:nvGrpSpPr>
          <p:cNvPr id="30" name="Group 29">
            <a:extLst>
              <a:ext uri="{FF2B5EF4-FFF2-40B4-BE49-F238E27FC236}">
                <a16:creationId xmlns:a16="http://schemas.microsoft.com/office/drawing/2014/main" id="{20B7F83C-97A1-40D6-8CF1-458056006E15}"/>
              </a:ext>
            </a:extLst>
          </p:cNvPr>
          <p:cNvGrpSpPr/>
          <p:nvPr/>
        </p:nvGrpSpPr>
        <p:grpSpPr>
          <a:xfrm>
            <a:off x="2169672" y="8792408"/>
            <a:ext cx="8607202" cy="770456"/>
            <a:chOff x="2335152" y="8587736"/>
            <a:chExt cx="8607202" cy="770456"/>
          </a:xfrm>
        </p:grpSpPr>
        <p:grpSp>
          <p:nvGrpSpPr>
            <p:cNvPr id="25" name="Group 24">
              <a:extLst>
                <a:ext uri="{FF2B5EF4-FFF2-40B4-BE49-F238E27FC236}">
                  <a16:creationId xmlns:a16="http://schemas.microsoft.com/office/drawing/2014/main" id="{360A75A2-94DE-4F27-B85B-699F6BE90EA2}"/>
                </a:ext>
              </a:extLst>
            </p:cNvPr>
            <p:cNvGrpSpPr/>
            <p:nvPr/>
          </p:nvGrpSpPr>
          <p:grpSpPr>
            <a:xfrm>
              <a:off x="2335152" y="8588817"/>
              <a:ext cx="3704459" cy="769375"/>
              <a:chOff x="2335152" y="8588817"/>
              <a:chExt cx="3704459" cy="769375"/>
            </a:xfrm>
          </p:grpSpPr>
          <p:sp>
            <p:nvSpPr>
              <p:cNvPr id="19" name="TextBox 6">
                <a:extLst>
                  <a:ext uri="{FF2B5EF4-FFF2-40B4-BE49-F238E27FC236}">
                    <a16:creationId xmlns:a16="http://schemas.microsoft.com/office/drawing/2014/main" id="{93A1393D-7FBF-430E-AFBD-AD11A15434DB}"/>
                  </a:ext>
                </a:extLst>
              </p:cNvPr>
              <p:cNvSpPr txBox="1"/>
              <p:nvPr/>
            </p:nvSpPr>
            <p:spPr>
              <a:xfrm>
                <a:off x="2335152" y="8588817"/>
                <a:ext cx="3704459" cy="409343"/>
              </a:xfrm>
              <a:prstGeom prst="rect">
                <a:avLst/>
              </a:prstGeom>
            </p:spPr>
            <p:txBody>
              <a:bodyPr wrap="square" lIns="0" tIns="0" rIns="0" bIns="0" rtlCol="0" anchor="t">
                <a:spAutoFit/>
              </a:bodyPr>
              <a:lstStyle/>
              <a:p>
                <a:pPr>
                  <a:lnSpc>
                    <a:spcPts val="3359"/>
                  </a:lnSpc>
                </a:pPr>
                <a:r>
                  <a:rPr lang="en-US" sz="2400" spc="24" dirty="0">
                    <a:solidFill>
                      <a:srgbClr val="000000"/>
                    </a:solidFill>
                    <a:latin typeface="Kollektif"/>
                  </a:rPr>
                  <a:t>Adhiyan S.B</a:t>
                </a:r>
              </a:p>
            </p:txBody>
          </p:sp>
          <p:sp>
            <p:nvSpPr>
              <p:cNvPr id="22" name="TextBox 6">
                <a:extLst>
                  <a:ext uri="{FF2B5EF4-FFF2-40B4-BE49-F238E27FC236}">
                    <a16:creationId xmlns:a16="http://schemas.microsoft.com/office/drawing/2014/main" id="{21D47254-8B35-48C1-8E48-EA5B36C0AAED}"/>
                  </a:ext>
                </a:extLst>
              </p:cNvPr>
              <p:cNvSpPr txBox="1"/>
              <p:nvPr/>
            </p:nvSpPr>
            <p:spPr>
              <a:xfrm>
                <a:off x="2335152" y="8972381"/>
                <a:ext cx="1515033" cy="385811"/>
              </a:xfrm>
              <a:prstGeom prst="rect">
                <a:avLst/>
              </a:prstGeom>
            </p:spPr>
            <p:txBody>
              <a:bodyPr wrap="square" lIns="0" tIns="0" rIns="0" bIns="0" rtlCol="0" anchor="t">
                <a:spAutoFit/>
              </a:bodyPr>
              <a:lstStyle/>
              <a:p>
                <a:pPr>
                  <a:lnSpc>
                    <a:spcPts val="3359"/>
                  </a:lnSpc>
                </a:pPr>
                <a:r>
                  <a:rPr lang="en-US" sz="2000" spc="24" dirty="0">
                    <a:solidFill>
                      <a:srgbClr val="000000"/>
                    </a:solidFill>
                    <a:latin typeface="Kollektif"/>
                  </a:rPr>
                  <a:t>10350</a:t>
                </a:r>
              </a:p>
            </p:txBody>
          </p:sp>
        </p:grpSp>
        <p:grpSp>
          <p:nvGrpSpPr>
            <p:cNvPr id="28" name="Group 27">
              <a:extLst>
                <a:ext uri="{FF2B5EF4-FFF2-40B4-BE49-F238E27FC236}">
                  <a16:creationId xmlns:a16="http://schemas.microsoft.com/office/drawing/2014/main" id="{CE695056-5FA6-45F5-A99D-2EE39CD0EA33}"/>
                </a:ext>
              </a:extLst>
            </p:cNvPr>
            <p:cNvGrpSpPr/>
            <p:nvPr/>
          </p:nvGrpSpPr>
          <p:grpSpPr>
            <a:xfrm>
              <a:off x="4775590" y="8587737"/>
              <a:ext cx="3723388" cy="770454"/>
              <a:chOff x="4775590" y="8587737"/>
              <a:chExt cx="3723388" cy="770454"/>
            </a:xfrm>
          </p:grpSpPr>
          <p:sp>
            <p:nvSpPr>
              <p:cNvPr id="20" name="TextBox 6">
                <a:extLst>
                  <a:ext uri="{FF2B5EF4-FFF2-40B4-BE49-F238E27FC236}">
                    <a16:creationId xmlns:a16="http://schemas.microsoft.com/office/drawing/2014/main" id="{40545FF5-E8DF-474D-9439-962776CF0AC2}"/>
                  </a:ext>
                </a:extLst>
              </p:cNvPr>
              <p:cNvSpPr txBox="1"/>
              <p:nvPr/>
            </p:nvSpPr>
            <p:spPr>
              <a:xfrm>
                <a:off x="4794519" y="8587737"/>
                <a:ext cx="3704459" cy="436017"/>
              </a:xfrm>
              <a:prstGeom prst="rect">
                <a:avLst/>
              </a:prstGeom>
            </p:spPr>
            <p:txBody>
              <a:bodyPr wrap="square" lIns="0" tIns="0" rIns="0" bIns="0" rtlCol="0" anchor="t">
                <a:spAutoFit/>
              </a:bodyPr>
              <a:lstStyle/>
              <a:p>
                <a:pPr>
                  <a:lnSpc>
                    <a:spcPts val="3359"/>
                  </a:lnSpc>
                </a:pPr>
                <a:r>
                  <a:rPr lang="en-US" sz="2400" spc="24" dirty="0">
                    <a:solidFill>
                      <a:srgbClr val="000000"/>
                    </a:solidFill>
                    <a:latin typeface="Kollektif"/>
                  </a:rPr>
                  <a:t>Bishal Saha</a:t>
                </a:r>
              </a:p>
            </p:txBody>
          </p:sp>
          <p:sp>
            <p:nvSpPr>
              <p:cNvPr id="23" name="TextBox 6">
                <a:extLst>
                  <a:ext uri="{FF2B5EF4-FFF2-40B4-BE49-F238E27FC236}">
                    <a16:creationId xmlns:a16="http://schemas.microsoft.com/office/drawing/2014/main" id="{C6DE1A42-B472-4A54-8E30-01C3C06A4163}"/>
                  </a:ext>
                </a:extLst>
              </p:cNvPr>
              <p:cNvSpPr txBox="1"/>
              <p:nvPr/>
            </p:nvSpPr>
            <p:spPr>
              <a:xfrm>
                <a:off x="4775590" y="8972380"/>
                <a:ext cx="1515033" cy="385811"/>
              </a:xfrm>
              <a:prstGeom prst="rect">
                <a:avLst/>
              </a:prstGeom>
            </p:spPr>
            <p:txBody>
              <a:bodyPr wrap="square" lIns="0" tIns="0" rIns="0" bIns="0" rtlCol="0" anchor="t">
                <a:spAutoFit/>
              </a:bodyPr>
              <a:lstStyle/>
              <a:p>
                <a:pPr>
                  <a:lnSpc>
                    <a:spcPts val="3359"/>
                  </a:lnSpc>
                </a:pPr>
                <a:r>
                  <a:rPr lang="en-US" sz="2000" spc="24" dirty="0">
                    <a:solidFill>
                      <a:srgbClr val="000000"/>
                    </a:solidFill>
                    <a:latin typeface="Kollektif"/>
                  </a:rPr>
                  <a:t>11313</a:t>
                </a:r>
              </a:p>
            </p:txBody>
          </p:sp>
        </p:grpSp>
        <p:grpSp>
          <p:nvGrpSpPr>
            <p:cNvPr id="29" name="Group 28">
              <a:extLst>
                <a:ext uri="{FF2B5EF4-FFF2-40B4-BE49-F238E27FC236}">
                  <a16:creationId xmlns:a16="http://schemas.microsoft.com/office/drawing/2014/main" id="{1DF0FABE-2662-41D7-B31B-E8BE0955BF65}"/>
                </a:ext>
              </a:extLst>
            </p:cNvPr>
            <p:cNvGrpSpPr/>
            <p:nvPr/>
          </p:nvGrpSpPr>
          <p:grpSpPr>
            <a:xfrm>
              <a:off x="7237895" y="8587736"/>
              <a:ext cx="3704459" cy="768573"/>
              <a:chOff x="7237895" y="8587736"/>
              <a:chExt cx="3704459" cy="768573"/>
            </a:xfrm>
          </p:grpSpPr>
          <p:sp>
            <p:nvSpPr>
              <p:cNvPr id="21" name="TextBox 6">
                <a:extLst>
                  <a:ext uri="{FF2B5EF4-FFF2-40B4-BE49-F238E27FC236}">
                    <a16:creationId xmlns:a16="http://schemas.microsoft.com/office/drawing/2014/main" id="{B9AE015C-67CC-469B-9CEA-5336E5F76642}"/>
                  </a:ext>
                </a:extLst>
              </p:cNvPr>
              <p:cNvSpPr txBox="1"/>
              <p:nvPr/>
            </p:nvSpPr>
            <p:spPr>
              <a:xfrm>
                <a:off x="7237895" y="8587736"/>
                <a:ext cx="3704459" cy="409343"/>
              </a:xfrm>
              <a:prstGeom prst="rect">
                <a:avLst/>
              </a:prstGeom>
            </p:spPr>
            <p:txBody>
              <a:bodyPr wrap="square" lIns="0" tIns="0" rIns="0" bIns="0" rtlCol="0" anchor="t">
                <a:spAutoFit/>
              </a:bodyPr>
              <a:lstStyle/>
              <a:p>
                <a:pPr>
                  <a:lnSpc>
                    <a:spcPts val="3359"/>
                  </a:lnSpc>
                </a:pPr>
                <a:r>
                  <a:rPr lang="en-US" sz="2400" spc="24" dirty="0">
                    <a:solidFill>
                      <a:srgbClr val="000000"/>
                    </a:solidFill>
                    <a:latin typeface="Kollektif"/>
                  </a:rPr>
                  <a:t>Kunal Prasad</a:t>
                </a:r>
              </a:p>
            </p:txBody>
          </p:sp>
          <p:sp>
            <p:nvSpPr>
              <p:cNvPr id="24" name="TextBox 6">
                <a:extLst>
                  <a:ext uri="{FF2B5EF4-FFF2-40B4-BE49-F238E27FC236}">
                    <a16:creationId xmlns:a16="http://schemas.microsoft.com/office/drawing/2014/main" id="{261F5865-E654-4A87-8077-3D91592622A5}"/>
                  </a:ext>
                </a:extLst>
              </p:cNvPr>
              <p:cNvSpPr txBox="1"/>
              <p:nvPr/>
            </p:nvSpPr>
            <p:spPr>
              <a:xfrm>
                <a:off x="7256824" y="8970498"/>
                <a:ext cx="1515033" cy="385811"/>
              </a:xfrm>
              <a:prstGeom prst="rect">
                <a:avLst/>
              </a:prstGeom>
            </p:spPr>
            <p:txBody>
              <a:bodyPr wrap="square" lIns="0" tIns="0" rIns="0" bIns="0" rtlCol="0" anchor="t">
                <a:spAutoFit/>
              </a:bodyPr>
              <a:lstStyle/>
              <a:p>
                <a:pPr>
                  <a:lnSpc>
                    <a:spcPts val="3359"/>
                  </a:lnSpc>
                </a:pPr>
                <a:r>
                  <a:rPr lang="en-US" sz="2000" spc="24" dirty="0">
                    <a:solidFill>
                      <a:srgbClr val="000000"/>
                    </a:solidFill>
                    <a:latin typeface="Kollektif"/>
                  </a:rPr>
                  <a:t>10313</a:t>
                </a:r>
              </a:p>
            </p:txBody>
          </p:sp>
        </p:grpSp>
      </p:grpSp>
      <p:cxnSp>
        <p:nvCxnSpPr>
          <p:cNvPr id="8" name="Straight Connector 7"/>
          <p:cNvCxnSpPr/>
          <p:nvPr/>
        </p:nvCxnSpPr>
        <p:spPr>
          <a:xfrm flipH="1">
            <a:off x="4207749" y="8725507"/>
            <a:ext cx="1" cy="903091"/>
          </a:xfrm>
          <a:prstGeom prst="line">
            <a:avLst/>
          </a:prstGeom>
        </p:spPr>
        <p:style>
          <a:lnRef idx="1">
            <a:schemeClr val="dk1"/>
          </a:lnRef>
          <a:fillRef idx="0">
            <a:schemeClr val="dk1"/>
          </a:fillRef>
          <a:effectRef idx="0">
            <a:schemeClr val="dk1"/>
          </a:effectRef>
          <a:fontRef idx="minor">
            <a:schemeClr val="tx1"/>
          </a:fontRef>
        </p:style>
      </p:cxnSp>
      <p:cxnSp>
        <p:nvCxnSpPr>
          <p:cNvPr id="26" name="Straight Connector 25"/>
          <p:cNvCxnSpPr/>
          <p:nvPr/>
        </p:nvCxnSpPr>
        <p:spPr>
          <a:xfrm flipH="1">
            <a:off x="6676255" y="8723625"/>
            <a:ext cx="1" cy="903091"/>
          </a:xfrm>
          <a:prstGeom prst="line">
            <a:avLst/>
          </a:prstGeom>
        </p:spPr>
        <p:style>
          <a:lnRef idx="1">
            <a:schemeClr val="dk1"/>
          </a:lnRef>
          <a:fillRef idx="0">
            <a:schemeClr val="dk1"/>
          </a:fillRef>
          <a:effectRef idx="0">
            <a:schemeClr val="dk1"/>
          </a:effectRef>
          <a:fontRef idx="minor">
            <a:schemeClr val="tx1"/>
          </a:fontRef>
        </p:style>
      </p:cxnSp>
    </p:spTree>
  </p:cSld>
  <p:clrMapOvr>
    <a:masterClrMapping/>
  </p:clrMapOvr>
  <p:transition spd="slow">
    <p:push dir="u"/>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7"/>
          <p:cNvPicPr>
            <a:picLocks noChangeAspect="1"/>
          </p:cNvPicPr>
          <p:nvPr/>
        </p:nvPicPr>
        <p:blipFill>
          <a:blip r:embed="rId2">
            <a:alphaModFix amt="79000"/>
          </a:blip>
          <a:srcRect/>
          <a:stretch>
            <a:fillRect/>
          </a:stretch>
        </p:blipFill>
        <p:spPr>
          <a:xfrm rot="1895221">
            <a:off x="10366699" y="-2656607"/>
            <a:ext cx="8100367" cy="6733430"/>
          </a:xfrm>
          <a:prstGeom prst="rect">
            <a:avLst/>
          </a:prstGeom>
        </p:spPr>
      </p:pic>
      <p:sp>
        <p:nvSpPr>
          <p:cNvPr id="8" name="TextBox 8"/>
          <p:cNvSpPr txBox="1"/>
          <p:nvPr/>
        </p:nvSpPr>
        <p:spPr>
          <a:xfrm>
            <a:off x="2062222" y="1066792"/>
            <a:ext cx="11019092" cy="1102866"/>
          </a:xfrm>
          <a:prstGeom prst="rect">
            <a:avLst/>
          </a:prstGeom>
        </p:spPr>
        <p:txBody>
          <a:bodyPr lIns="0" tIns="0" rIns="0" bIns="0" rtlCol="0" anchor="t">
            <a:spAutoFit/>
          </a:bodyPr>
          <a:lstStyle/>
          <a:p>
            <a:pPr algn="just">
              <a:lnSpc>
                <a:spcPts val="8640"/>
              </a:lnSpc>
            </a:pPr>
            <a:r>
              <a:rPr lang="en-US" sz="7200" u="sng" dirty="0">
                <a:solidFill>
                  <a:srgbClr val="000000"/>
                </a:solidFill>
                <a:latin typeface="Kollektif"/>
              </a:rPr>
              <a:t>Introduction</a:t>
            </a:r>
          </a:p>
        </p:txBody>
      </p:sp>
      <p:sp>
        <p:nvSpPr>
          <p:cNvPr id="10" name="TextBox 10"/>
          <p:cNvSpPr txBox="1"/>
          <p:nvPr/>
        </p:nvSpPr>
        <p:spPr>
          <a:xfrm>
            <a:off x="2062222" y="3742931"/>
            <a:ext cx="9443978" cy="1590179"/>
          </a:xfrm>
          <a:prstGeom prst="rect">
            <a:avLst/>
          </a:prstGeom>
        </p:spPr>
        <p:txBody>
          <a:bodyPr wrap="square" lIns="0" tIns="0" rIns="0" bIns="0" rtlCol="0" anchor="t">
            <a:spAutoFit/>
          </a:bodyPr>
          <a:lstStyle/>
          <a:p>
            <a:pPr>
              <a:lnSpc>
                <a:spcPts val="3120"/>
              </a:lnSpc>
            </a:pPr>
            <a:r>
              <a:rPr lang="en-US" sz="2400" spc="24" dirty="0" smtClean="0">
                <a:solidFill>
                  <a:srgbClr val="000000"/>
                </a:solidFill>
                <a:latin typeface="Kollektif"/>
              </a:rPr>
              <a:t>The </a:t>
            </a:r>
            <a:r>
              <a:rPr lang="en-US" sz="2400" b="1" spc="24" dirty="0" smtClean="0">
                <a:solidFill>
                  <a:srgbClr val="000000"/>
                </a:solidFill>
                <a:latin typeface="Kollektif"/>
              </a:rPr>
              <a:t>COVID-19 TRACKER </a:t>
            </a:r>
            <a:r>
              <a:rPr lang="en-US" sz="2400" spc="24" dirty="0" smtClean="0">
                <a:solidFill>
                  <a:srgbClr val="000000"/>
                </a:solidFill>
                <a:latin typeface="Kollektif"/>
              </a:rPr>
              <a:t>is a powerful web portal that keeps track of the current scenario of Infected, Recovered and, Deceased COVID-19 cases all around the world. It also provides the user with the top 3 trending global NEWS related to COVID-19.</a:t>
            </a:r>
            <a:endParaRPr lang="en-US" sz="2400" b="1" spc="24" dirty="0">
              <a:solidFill>
                <a:srgbClr val="000000"/>
              </a:solidFill>
              <a:latin typeface="Kollektif"/>
            </a:endParaRPr>
          </a:p>
        </p:txBody>
      </p:sp>
      <p:sp>
        <p:nvSpPr>
          <p:cNvPr id="12" name="TextBox 12"/>
          <p:cNvSpPr txBox="1"/>
          <p:nvPr/>
        </p:nvSpPr>
        <p:spPr>
          <a:xfrm>
            <a:off x="2062222" y="8991451"/>
            <a:ext cx="4698748" cy="256480"/>
          </a:xfrm>
          <a:prstGeom prst="rect">
            <a:avLst/>
          </a:prstGeom>
        </p:spPr>
        <p:txBody>
          <a:bodyPr lIns="0" tIns="0" rIns="0" bIns="0" rtlCol="0" anchor="t">
            <a:spAutoFit/>
          </a:bodyPr>
          <a:lstStyle/>
          <a:p>
            <a:pPr>
              <a:lnSpc>
                <a:spcPts val="1960"/>
              </a:lnSpc>
            </a:pPr>
            <a:r>
              <a:rPr lang="en-US" sz="1400" spc="14" dirty="0" smtClean="0">
                <a:solidFill>
                  <a:srgbClr val="000000"/>
                </a:solidFill>
                <a:latin typeface="Kollektif"/>
              </a:rPr>
              <a:t>COVID-19 TRACKER</a:t>
            </a:r>
            <a:r>
              <a:rPr lang="en-US" sz="1400" spc="14" dirty="0" smtClean="0">
                <a:solidFill>
                  <a:srgbClr val="000000"/>
                </a:solidFill>
                <a:latin typeface="Kollektif"/>
              </a:rPr>
              <a:t> </a:t>
            </a:r>
            <a:r>
              <a:rPr lang="en-US" sz="1400" spc="14" dirty="0">
                <a:solidFill>
                  <a:srgbClr val="000000"/>
                </a:solidFill>
                <a:latin typeface="Kollektif"/>
              </a:rPr>
              <a:t>| May 2020</a:t>
            </a:r>
          </a:p>
        </p:txBody>
      </p:sp>
      <p:sp>
        <p:nvSpPr>
          <p:cNvPr id="31" name="TextBox 31"/>
          <p:cNvSpPr txBox="1"/>
          <p:nvPr/>
        </p:nvSpPr>
        <p:spPr>
          <a:xfrm>
            <a:off x="15752451" y="1217996"/>
            <a:ext cx="1164543" cy="859210"/>
          </a:xfrm>
          <a:prstGeom prst="rect">
            <a:avLst/>
          </a:prstGeom>
        </p:spPr>
        <p:txBody>
          <a:bodyPr lIns="0" tIns="0" rIns="0" bIns="0" rtlCol="0" anchor="t">
            <a:spAutoFit/>
          </a:bodyPr>
          <a:lstStyle/>
          <a:p>
            <a:pPr algn="r">
              <a:lnSpc>
                <a:spcPts val="6720"/>
              </a:lnSpc>
            </a:pPr>
            <a:r>
              <a:rPr lang="en-US" sz="5600" spc="-56" dirty="0">
                <a:solidFill>
                  <a:srgbClr val="000000"/>
                </a:solidFill>
                <a:latin typeface="Kollektif"/>
              </a:rPr>
              <a:t>02</a:t>
            </a:r>
          </a:p>
        </p:txBody>
      </p:sp>
      <p:sp>
        <p:nvSpPr>
          <p:cNvPr id="34" name="TextBox 11">
            <a:extLst>
              <a:ext uri="{FF2B5EF4-FFF2-40B4-BE49-F238E27FC236}">
                <a16:creationId xmlns:a16="http://schemas.microsoft.com/office/drawing/2014/main" id="{51ED240B-C26D-4D23-BD1A-03F0F0257BAE}"/>
              </a:ext>
            </a:extLst>
          </p:cNvPr>
          <p:cNvSpPr txBox="1"/>
          <p:nvPr/>
        </p:nvSpPr>
        <p:spPr>
          <a:xfrm>
            <a:off x="2062222" y="5972852"/>
            <a:ext cx="9443978" cy="1384995"/>
          </a:xfrm>
          <a:prstGeom prst="rect">
            <a:avLst/>
          </a:prstGeom>
        </p:spPr>
        <p:txBody>
          <a:bodyPr wrap="square" lIns="0" tIns="0" rIns="0" bIns="0" rtlCol="0" anchor="t">
            <a:spAutoFit/>
          </a:bodyPr>
          <a:lstStyle/>
          <a:p>
            <a:pPr algn="just">
              <a:lnSpc>
                <a:spcPts val="2660"/>
              </a:lnSpc>
            </a:pPr>
            <a:r>
              <a:rPr lang="en-US" sz="2400" spc="19" dirty="0" smtClean="0">
                <a:solidFill>
                  <a:srgbClr val="000000"/>
                </a:solidFill>
                <a:latin typeface="Kollektif"/>
              </a:rPr>
              <a:t>The three main components used for visualizing the data in the web portal are Cards, Graphs and, Drop-down menu. These three components are used to display the accurate data from our APIs, all while maintaining a minimalistic design. </a:t>
            </a:r>
            <a:endParaRPr lang="en-US" sz="2400" spc="19" dirty="0">
              <a:solidFill>
                <a:srgbClr val="000000"/>
              </a:solidFill>
              <a:latin typeface="Kollektif"/>
            </a:endParaRPr>
          </a:p>
        </p:txBody>
      </p:sp>
    </p:spTree>
    <p:extLst>
      <p:ext uri="{BB962C8B-B14F-4D97-AF65-F5344CB8AC3E}">
        <p14:creationId xmlns:p14="http://schemas.microsoft.com/office/powerpoint/2010/main" val="3749334875"/>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1"/>
                                        </p:tgtEl>
                                        <p:attrNameLst>
                                          <p:attrName>style.visibility</p:attrName>
                                        </p:attrNameLst>
                                      </p:cBhvr>
                                      <p:to>
                                        <p:strVal val="visible"/>
                                      </p:to>
                                    </p:set>
                                    <p:anim calcmode="lin" valueType="num">
                                      <p:cBhvr additive="base">
                                        <p:cTn id="11" dur="500" fill="hold"/>
                                        <p:tgtEl>
                                          <p:spTgt spid="31"/>
                                        </p:tgtEl>
                                        <p:attrNameLst>
                                          <p:attrName>ppt_x</p:attrName>
                                        </p:attrNameLst>
                                      </p:cBhvr>
                                      <p:tavLst>
                                        <p:tav tm="0">
                                          <p:val>
                                            <p:strVal val="#ppt_x"/>
                                          </p:val>
                                        </p:tav>
                                        <p:tav tm="100000">
                                          <p:val>
                                            <p:strVal val="#ppt_x"/>
                                          </p:val>
                                        </p:tav>
                                      </p:tavLst>
                                    </p:anim>
                                    <p:anim calcmode="lin" valueType="num">
                                      <p:cBhvr additive="base">
                                        <p:cTn id="12" dur="500" fill="hold"/>
                                        <p:tgtEl>
                                          <p:spTgt spid="31"/>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 calcmode="lin" valueType="num">
                                      <p:cBhvr additive="base">
                                        <p:cTn id="17" dur="500" fill="hold"/>
                                        <p:tgtEl>
                                          <p:spTgt spid="10"/>
                                        </p:tgtEl>
                                        <p:attrNameLst>
                                          <p:attrName>ppt_x</p:attrName>
                                        </p:attrNameLst>
                                      </p:cBhvr>
                                      <p:tavLst>
                                        <p:tav tm="0">
                                          <p:val>
                                            <p:strVal val="0-#ppt_w/2"/>
                                          </p:val>
                                        </p:tav>
                                        <p:tav tm="100000">
                                          <p:val>
                                            <p:strVal val="#ppt_x"/>
                                          </p:val>
                                        </p:tav>
                                      </p:tavLst>
                                    </p:anim>
                                    <p:anim calcmode="lin" valueType="num">
                                      <p:cBhvr additive="base">
                                        <p:cTn id="18" dur="5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12" fill="hold" grpId="0" nodeType="clickEffect">
                                  <p:stCondLst>
                                    <p:cond delay="0"/>
                                  </p:stCondLst>
                                  <p:childTnLst>
                                    <p:set>
                                      <p:cBhvr>
                                        <p:cTn id="22" dur="1" fill="hold">
                                          <p:stCondLst>
                                            <p:cond delay="0"/>
                                          </p:stCondLst>
                                        </p:cTn>
                                        <p:tgtEl>
                                          <p:spTgt spid="34"/>
                                        </p:tgtEl>
                                        <p:attrNameLst>
                                          <p:attrName>style.visibility</p:attrName>
                                        </p:attrNameLst>
                                      </p:cBhvr>
                                      <p:to>
                                        <p:strVal val="visible"/>
                                      </p:to>
                                    </p:set>
                                    <p:anim calcmode="lin" valueType="num">
                                      <p:cBhvr additive="base">
                                        <p:cTn id="23" dur="500" fill="hold"/>
                                        <p:tgtEl>
                                          <p:spTgt spid="34"/>
                                        </p:tgtEl>
                                        <p:attrNameLst>
                                          <p:attrName>ppt_x</p:attrName>
                                        </p:attrNameLst>
                                      </p:cBhvr>
                                      <p:tavLst>
                                        <p:tav tm="0">
                                          <p:val>
                                            <p:strVal val="0-#ppt_w/2"/>
                                          </p:val>
                                        </p:tav>
                                        <p:tav tm="100000">
                                          <p:val>
                                            <p:strVal val="#ppt_x"/>
                                          </p:val>
                                        </p:tav>
                                      </p:tavLst>
                                    </p:anim>
                                    <p:anim calcmode="lin" valueType="num">
                                      <p:cBhvr additive="base">
                                        <p:cTn id="24" dur="500" fill="hold"/>
                                        <p:tgtEl>
                                          <p:spTgt spid="3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P spid="31" grpId="0"/>
      <p:bldP spid="3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39000"/>
          </a:blip>
          <a:srcRect/>
          <a:stretch>
            <a:fillRect/>
          </a:stretch>
        </p:blipFill>
        <p:spPr>
          <a:xfrm rot="5858285">
            <a:off x="-1558779" y="6903301"/>
            <a:ext cx="10958589" cy="9109327"/>
          </a:xfrm>
          <a:prstGeom prst="rect">
            <a:avLst/>
          </a:prstGeom>
        </p:spPr>
      </p:pic>
      <p:pic>
        <p:nvPicPr>
          <p:cNvPr id="8" name="Picture 8"/>
          <p:cNvPicPr>
            <a:picLocks noChangeAspect="1"/>
          </p:cNvPicPr>
          <p:nvPr/>
        </p:nvPicPr>
        <p:blipFill>
          <a:blip r:embed="rId2">
            <a:alphaModFix amt="50000"/>
          </a:blip>
          <a:srcRect/>
          <a:stretch>
            <a:fillRect/>
          </a:stretch>
        </p:blipFill>
        <p:spPr>
          <a:xfrm rot="5858285">
            <a:off x="972813" y="-5038903"/>
            <a:ext cx="10958589" cy="9109327"/>
          </a:xfrm>
          <a:prstGeom prst="rect">
            <a:avLst/>
          </a:prstGeom>
        </p:spPr>
      </p:pic>
      <p:grpSp>
        <p:nvGrpSpPr>
          <p:cNvPr id="25" name="Group 24">
            <a:extLst>
              <a:ext uri="{FF2B5EF4-FFF2-40B4-BE49-F238E27FC236}">
                <a16:creationId xmlns:a16="http://schemas.microsoft.com/office/drawing/2014/main" id="{F7A413CF-7BF3-4B42-BC15-07DB2F111D40}"/>
              </a:ext>
            </a:extLst>
          </p:cNvPr>
          <p:cNvGrpSpPr/>
          <p:nvPr/>
        </p:nvGrpSpPr>
        <p:grpSpPr>
          <a:xfrm>
            <a:off x="10012955" y="1350771"/>
            <a:ext cx="6561079" cy="873115"/>
            <a:chOff x="10012955" y="1350771"/>
            <a:chExt cx="6561079" cy="873115"/>
          </a:xfrm>
        </p:grpSpPr>
        <p:pic>
          <p:nvPicPr>
            <p:cNvPr id="9" name="Picture 9"/>
            <p:cNvPicPr>
              <a:picLocks noChangeAspect="1"/>
            </p:cNvPicPr>
            <p:nvPr/>
          </p:nvPicPr>
          <p:blipFill>
            <a:blip r:embed="rId3"/>
            <a:srcRect/>
            <a:stretch>
              <a:fillRect/>
            </a:stretch>
          </p:blipFill>
          <p:spPr>
            <a:xfrm rot="-10800000">
              <a:off x="10012955" y="1350771"/>
              <a:ext cx="873115" cy="873115"/>
            </a:xfrm>
            <a:prstGeom prst="rect">
              <a:avLst/>
            </a:prstGeom>
          </p:spPr>
        </p:pic>
        <p:sp>
          <p:nvSpPr>
            <p:cNvPr id="11" name="TextBox 11"/>
            <p:cNvSpPr txBox="1"/>
            <p:nvPr/>
          </p:nvSpPr>
          <p:spPr>
            <a:xfrm>
              <a:off x="10449512" y="1613125"/>
              <a:ext cx="6124522" cy="330347"/>
            </a:xfrm>
            <a:prstGeom prst="rect">
              <a:avLst/>
            </a:prstGeom>
          </p:spPr>
          <p:txBody>
            <a:bodyPr lIns="0" tIns="0" rIns="0" bIns="0" rtlCol="0" anchor="t">
              <a:spAutoFit/>
            </a:bodyPr>
            <a:lstStyle/>
            <a:p>
              <a:pPr>
                <a:lnSpc>
                  <a:spcPts val="2940"/>
                </a:lnSpc>
              </a:pPr>
              <a:r>
                <a:rPr lang="en-US" sz="2100" spc="63" dirty="0" smtClean="0">
                  <a:solidFill>
                    <a:srgbClr val="000000"/>
                  </a:solidFill>
                  <a:latin typeface="Kollektif Bold"/>
                </a:rPr>
                <a:t>Introduction</a:t>
              </a:r>
              <a:endParaRPr lang="en-US" sz="2100" spc="63" dirty="0">
                <a:solidFill>
                  <a:srgbClr val="000000"/>
                </a:solidFill>
                <a:latin typeface="Kollektif Bold"/>
              </a:endParaRPr>
            </a:p>
          </p:txBody>
        </p:sp>
      </p:grpSp>
      <p:grpSp>
        <p:nvGrpSpPr>
          <p:cNvPr id="26" name="Group 25">
            <a:extLst>
              <a:ext uri="{FF2B5EF4-FFF2-40B4-BE49-F238E27FC236}">
                <a16:creationId xmlns:a16="http://schemas.microsoft.com/office/drawing/2014/main" id="{96BEA824-E747-4CCD-ADAC-BA74421EBC81}"/>
              </a:ext>
            </a:extLst>
          </p:cNvPr>
          <p:cNvGrpSpPr/>
          <p:nvPr/>
        </p:nvGrpSpPr>
        <p:grpSpPr>
          <a:xfrm>
            <a:off x="10012955" y="4232299"/>
            <a:ext cx="6561079" cy="873115"/>
            <a:chOff x="10012955" y="4232299"/>
            <a:chExt cx="6561079" cy="873115"/>
          </a:xfrm>
        </p:grpSpPr>
        <p:pic>
          <p:nvPicPr>
            <p:cNvPr id="13" name="Picture 13"/>
            <p:cNvPicPr>
              <a:picLocks noChangeAspect="1"/>
            </p:cNvPicPr>
            <p:nvPr/>
          </p:nvPicPr>
          <p:blipFill>
            <a:blip r:embed="rId3">
              <a:alphaModFix amt="98000"/>
            </a:blip>
            <a:srcRect/>
            <a:stretch>
              <a:fillRect/>
            </a:stretch>
          </p:blipFill>
          <p:spPr>
            <a:xfrm rot="-10800000">
              <a:off x="10012955" y="4232299"/>
              <a:ext cx="873115" cy="873115"/>
            </a:xfrm>
            <a:prstGeom prst="rect">
              <a:avLst/>
            </a:prstGeom>
          </p:spPr>
        </p:pic>
        <p:sp>
          <p:nvSpPr>
            <p:cNvPr id="15" name="TextBox 15"/>
            <p:cNvSpPr txBox="1"/>
            <p:nvPr/>
          </p:nvSpPr>
          <p:spPr>
            <a:xfrm>
              <a:off x="10449512" y="4510791"/>
              <a:ext cx="6124522" cy="330347"/>
            </a:xfrm>
            <a:prstGeom prst="rect">
              <a:avLst/>
            </a:prstGeom>
          </p:spPr>
          <p:txBody>
            <a:bodyPr lIns="0" tIns="0" rIns="0" bIns="0" rtlCol="0" anchor="t">
              <a:spAutoFit/>
            </a:bodyPr>
            <a:lstStyle/>
            <a:p>
              <a:pPr>
                <a:lnSpc>
                  <a:spcPts val="2940"/>
                </a:lnSpc>
              </a:pPr>
              <a:r>
                <a:rPr lang="en-US" sz="2100" spc="63" dirty="0" smtClean="0">
                  <a:solidFill>
                    <a:srgbClr val="000000"/>
                  </a:solidFill>
                  <a:latin typeface="Kollektif Bold"/>
                </a:rPr>
                <a:t>How everything is implemented?</a:t>
              </a:r>
              <a:endParaRPr lang="en-US" sz="2100" spc="63" dirty="0">
                <a:solidFill>
                  <a:srgbClr val="000000"/>
                </a:solidFill>
                <a:latin typeface="Kollektif Bold"/>
              </a:endParaRPr>
            </a:p>
          </p:txBody>
        </p:sp>
      </p:grpSp>
      <p:grpSp>
        <p:nvGrpSpPr>
          <p:cNvPr id="27" name="Group 26">
            <a:extLst>
              <a:ext uri="{FF2B5EF4-FFF2-40B4-BE49-F238E27FC236}">
                <a16:creationId xmlns:a16="http://schemas.microsoft.com/office/drawing/2014/main" id="{CC4281BD-11F2-4A50-B3CD-4E8518DA804A}"/>
              </a:ext>
            </a:extLst>
          </p:cNvPr>
          <p:cNvGrpSpPr/>
          <p:nvPr/>
        </p:nvGrpSpPr>
        <p:grpSpPr>
          <a:xfrm>
            <a:off x="10012955" y="7170978"/>
            <a:ext cx="6561079" cy="873115"/>
            <a:chOff x="10012955" y="7170978"/>
            <a:chExt cx="6561079" cy="873115"/>
          </a:xfrm>
        </p:grpSpPr>
        <p:pic>
          <p:nvPicPr>
            <p:cNvPr id="17" name="Picture 17"/>
            <p:cNvPicPr>
              <a:picLocks noChangeAspect="1"/>
            </p:cNvPicPr>
            <p:nvPr/>
          </p:nvPicPr>
          <p:blipFill>
            <a:blip r:embed="rId3">
              <a:alphaModFix amt="98000"/>
            </a:blip>
            <a:srcRect/>
            <a:stretch>
              <a:fillRect/>
            </a:stretch>
          </p:blipFill>
          <p:spPr>
            <a:xfrm rot="-10800000">
              <a:off x="10012955" y="7170978"/>
              <a:ext cx="873115" cy="873115"/>
            </a:xfrm>
            <a:prstGeom prst="rect">
              <a:avLst/>
            </a:prstGeom>
          </p:spPr>
        </p:pic>
        <p:sp>
          <p:nvSpPr>
            <p:cNvPr id="19" name="TextBox 19"/>
            <p:cNvSpPr txBox="1"/>
            <p:nvPr/>
          </p:nvSpPr>
          <p:spPr>
            <a:xfrm>
              <a:off x="10449512" y="7408457"/>
              <a:ext cx="6124522" cy="330347"/>
            </a:xfrm>
            <a:prstGeom prst="rect">
              <a:avLst/>
            </a:prstGeom>
          </p:spPr>
          <p:txBody>
            <a:bodyPr lIns="0" tIns="0" rIns="0" bIns="0" rtlCol="0" anchor="t">
              <a:spAutoFit/>
            </a:bodyPr>
            <a:lstStyle/>
            <a:p>
              <a:pPr>
                <a:lnSpc>
                  <a:spcPts val="2940"/>
                </a:lnSpc>
              </a:pPr>
              <a:r>
                <a:rPr lang="en-US" sz="2100" spc="63" dirty="0" smtClean="0">
                  <a:solidFill>
                    <a:srgbClr val="000000"/>
                  </a:solidFill>
                  <a:latin typeface="Kollektif Bold"/>
                </a:rPr>
                <a:t>Conclusion</a:t>
              </a:r>
              <a:endParaRPr lang="en-US" sz="2100" spc="63" dirty="0">
                <a:solidFill>
                  <a:srgbClr val="000000"/>
                </a:solidFill>
                <a:latin typeface="Kollektif Bold"/>
              </a:endParaRPr>
            </a:p>
          </p:txBody>
        </p:sp>
      </p:grpSp>
      <p:grpSp>
        <p:nvGrpSpPr>
          <p:cNvPr id="21" name="Group 21"/>
          <p:cNvGrpSpPr/>
          <p:nvPr/>
        </p:nvGrpSpPr>
        <p:grpSpPr>
          <a:xfrm>
            <a:off x="2710392" y="4067288"/>
            <a:ext cx="6433608" cy="1971007"/>
            <a:chOff x="0" y="-114300"/>
            <a:chExt cx="8578144" cy="2628009"/>
          </a:xfrm>
        </p:grpSpPr>
        <p:sp>
          <p:nvSpPr>
            <p:cNvPr id="22" name="TextBox 22"/>
            <p:cNvSpPr txBox="1"/>
            <p:nvPr/>
          </p:nvSpPr>
          <p:spPr>
            <a:xfrm>
              <a:off x="0" y="1043221"/>
              <a:ext cx="8578144" cy="1470488"/>
            </a:xfrm>
            <a:prstGeom prst="rect">
              <a:avLst/>
            </a:prstGeom>
          </p:spPr>
          <p:txBody>
            <a:bodyPr lIns="0" tIns="0" rIns="0" bIns="0" rtlCol="0" anchor="t">
              <a:spAutoFit/>
            </a:bodyPr>
            <a:lstStyle/>
            <a:p>
              <a:pPr>
                <a:lnSpc>
                  <a:spcPts val="8640"/>
                </a:lnSpc>
              </a:pPr>
              <a:r>
                <a:rPr lang="en-US" sz="7200" u="sng" dirty="0">
                  <a:solidFill>
                    <a:srgbClr val="000000"/>
                  </a:solidFill>
                  <a:latin typeface="Kollektif"/>
                </a:rPr>
                <a:t>At a Glance</a:t>
              </a:r>
            </a:p>
          </p:txBody>
        </p:sp>
        <p:sp>
          <p:nvSpPr>
            <p:cNvPr id="23" name="TextBox 23"/>
            <p:cNvSpPr txBox="1"/>
            <p:nvPr/>
          </p:nvSpPr>
          <p:spPr>
            <a:xfrm>
              <a:off x="0" y="-114300"/>
              <a:ext cx="2262135" cy="1145613"/>
            </a:xfrm>
            <a:prstGeom prst="rect">
              <a:avLst/>
            </a:prstGeom>
          </p:spPr>
          <p:txBody>
            <a:bodyPr lIns="0" tIns="0" rIns="0" bIns="0" rtlCol="0" anchor="t">
              <a:spAutoFit/>
            </a:bodyPr>
            <a:lstStyle/>
            <a:p>
              <a:pPr>
                <a:lnSpc>
                  <a:spcPts val="6720"/>
                </a:lnSpc>
              </a:pPr>
              <a:r>
                <a:rPr lang="en-US" sz="5600" spc="-56" dirty="0">
                  <a:solidFill>
                    <a:srgbClr val="000000"/>
                  </a:solidFill>
                  <a:latin typeface="Kollektif"/>
                </a:rPr>
                <a:t>03</a:t>
              </a:r>
            </a:p>
          </p:txBody>
        </p:sp>
      </p:grpSp>
      <p:sp>
        <p:nvSpPr>
          <p:cNvPr id="24" name="TextBox 12">
            <a:extLst>
              <a:ext uri="{FF2B5EF4-FFF2-40B4-BE49-F238E27FC236}">
                <a16:creationId xmlns:a16="http://schemas.microsoft.com/office/drawing/2014/main" id="{F7243F35-AF7E-40C3-8570-363645B45FC8}"/>
              </a:ext>
            </a:extLst>
          </p:cNvPr>
          <p:cNvSpPr txBox="1"/>
          <p:nvPr/>
        </p:nvSpPr>
        <p:spPr>
          <a:xfrm>
            <a:off x="2062222" y="8991451"/>
            <a:ext cx="4698748" cy="256480"/>
          </a:xfrm>
          <a:prstGeom prst="rect">
            <a:avLst/>
          </a:prstGeom>
        </p:spPr>
        <p:txBody>
          <a:bodyPr lIns="0" tIns="0" rIns="0" bIns="0" rtlCol="0" anchor="t">
            <a:spAutoFit/>
          </a:bodyPr>
          <a:lstStyle/>
          <a:p>
            <a:pPr>
              <a:lnSpc>
                <a:spcPts val="1960"/>
              </a:lnSpc>
            </a:pPr>
            <a:r>
              <a:rPr lang="en-US" sz="1400" spc="14" dirty="0">
                <a:solidFill>
                  <a:srgbClr val="000000"/>
                </a:solidFill>
                <a:latin typeface="Kollektif"/>
              </a:rPr>
              <a:t>COVID-19 TRACKER </a:t>
            </a:r>
            <a:r>
              <a:rPr lang="en-US" sz="1400" spc="14" dirty="0">
                <a:solidFill>
                  <a:srgbClr val="000000"/>
                </a:solidFill>
                <a:latin typeface="Kollektif"/>
              </a:rPr>
              <a:t>| May 2020</a:t>
            </a:r>
          </a:p>
        </p:txBody>
      </p:sp>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25"/>
                                        </p:tgtEl>
                                        <p:attrNameLst>
                                          <p:attrName>style.visibility</p:attrName>
                                        </p:attrNameLst>
                                      </p:cBhvr>
                                      <p:to>
                                        <p:strVal val="visible"/>
                                      </p:to>
                                    </p:set>
                                    <p:anim calcmode="lin" valueType="num">
                                      <p:cBhvr additive="base">
                                        <p:cTn id="12" dur="500" fill="hold"/>
                                        <p:tgtEl>
                                          <p:spTgt spid="25"/>
                                        </p:tgtEl>
                                        <p:attrNameLst>
                                          <p:attrName>ppt_x</p:attrName>
                                        </p:attrNameLst>
                                      </p:cBhvr>
                                      <p:tavLst>
                                        <p:tav tm="0">
                                          <p:val>
                                            <p:strVal val="#ppt_x"/>
                                          </p:val>
                                        </p:tav>
                                        <p:tav tm="100000">
                                          <p:val>
                                            <p:strVal val="#ppt_x"/>
                                          </p:val>
                                        </p:tav>
                                      </p:tavLst>
                                    </p:anim>
                                    <p:anim calcmode="lin" valueType="num">
                                      <p:cBhvr additive="base">
                                        <p:cTn id="13" dur="500" fill="hold"/>
                                        <p:tgtEl>
                                          <p:spTgt spid="25"/>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26"/>
                                        </p:tgtEl>
                                        <p:attrNameLst>
                                          <p:attrName>style.visibility</p:attrName>
                                        </p:attrNameLst>
                                      </p:cBhvr>
                                      <p:to>
                                        <p:strVal val="visible"/>
                                      </p:to>
                                    </p:set>
                                    <p:anim calcmode="lin" valueType="num">
                                      <p:cBhvr additive="base">
                                        <p:cTn id="18" dur="500" fill="hold"/>
                                        <p:tgtEl>
                                          <p:spTgt spid="26"/>
                                        </p:tgtEl>
                                        <p:attrNameLst>
                                          <p:attrName>ppt_x</p:attrName>
                                        </p:attrNameLst>
                                      </p:cBhvr>
                                      <p:tavLst>
                                        <p:tav tm="0">
                                          <p:val>
                                            <p:strVal val="#ppt_x"/>
                                          </p:val>
                                        </p:tav>
                                        <p:tav tm="100000">
                                          <p:val>
                                            <p:strVal val="#ppt_x"/>
                                          </p:val>
                                        </p:tav>
                                      </p:tavLst>
                                    </p:anim>
                                    <p:anim calcmode="lin" valueType="num">
                                      <p:cBhvr additive="base">
                                        <p:cTn id="19"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nodeType="clickEffect">
                                  <p:stCondLst>
                                    <p:cond delay="0"/>
                                  </p:stCondLst>
                                  <p:childTnLst>
                                    <p:set>
                                      <p:cBhvr>
                                        <p:cTn id="23" dur="1" fill="hold">
                                          <p:stCondLst>
                                            <p:cond delay="0"/>
                                          </p:stCondLst>
                                        </p:cTn>
                                        <p:tgtEl>
                                          <p:spTgt spid="27"/>
                                        </p:tgtEl>
                                        <p:attrNameLst>
                                          <p:attrName>style.visibility</p:attrName>
                                        </p:attrNameLst>
                                      </p:cBhvr>
                                      <p:to>
                                        <p:strVal val="visible"/>
                                      </p:to>
                                    </p:set>
                                    <p:anim calcmode="lin" valueType="num">
                                      <p:cBhvr additive="base">
                                        <p:cTn id="24" dur="500" fill="hold"/>
                                        <p:tgtEl>
                                          <p:spTgt spid="27"/>
                                        </p:tgtEl>
                                        <p:attrNameLst>
                                          <p:attrName>ppt_x</p:attrName>
                                        </p:attrNameLst>
                                      </p:cBhvr>
                                      <p:tavLst>
                                        <p:tav tm="0">
                                          <p:val>
                                            <p:strVal val="#ppt_x"/>
                                          </p:val>
                                        </p:tav>
                                        <p:tav tm="100000">
                                          <p:val>
                                            <p:strVal val="#ppt_x"/>
                                          </p:val>
                                        </p:tav>
                                      </p:tavLst>
                                    </p:anim>
                                    <p:anim calcmode="lin" valueType="num">
                                      <p:cBhvr additive="base">
                                        <p:cTn id="25" dur="500" fill="hold"/>
                                        <p:tgtEl>
                                          <p:spTgt spid="2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21"/>
          <p:cNvPicPr>
            <a:picLocks noChangeAspect="1"/>
          </p:cNvPicPr>
          <p:nvPr/>
        </p:nvPicPr>
        <p:blipFill>
          <a:blip r:embed="rId2">
            <a:alphaModFix amt="73000"/>
          </a:blip>
          <a:srcRect/>
          <a:stretch>
            <a:fillRect/>
          </a:stretch>
        </p:blipFill>
        <p:spPr>
          <a:xfrm rot="4936232">
            <a:off x="347153" y="5782923"/>
            <a:ext cx="7528425" cy="6258003"/>
          </a:xfrm>
          <a:prstGeom prst="rect">
            <a:avLst/>
          </a:prstGeom>
        </p:spPr>
      </p:pic>
      <p:pic>
        <p:nvPicPr>
          <p:cNvPr id="7" name="Picture 7"/>
          <p:cNvPicPr>
            <a:picLocks noChangeAspect="1"/>
          </p:cNvPicPr>
          <p:nvPr/>
        </p:nvPicPr>
        <p:blipFill>
          <a:blip r:embed="rId3">
            <a:alphaModFix amt="64000"/>
          </a:blip>
          <a:srcRect/>
          <a:stretch>
            <a:fillRect/>
          </a:stretch>
        </p:blipFill>
        <p:spPr>
          <a:xfrm rot="2829761">
            <a:off x="12294279" y="2392959"/>
            <a:ext cx="9696100" cy="8059883"/>
          </a:xfrm>
          <a:prstGeom prst="rect">
            <a:avLst/>
          </a:prstGeom>
        </p:spPr>
      </p:pic>
      <p:sp>
        <p:nvSpPr>
          <p:cNvPr id="8" name="TextBox 8"/>
          <p:cNvSpPr txBox="1"/>
          <p:nvPr/>
        </p:nvSpPr>
        <p:spPr>
          <a:xfrm>
            <a:off x="8001000" y="866775"/>
            <a:ext cx="9258300" cy="936154"/>
          </a:xfrm>
          <a:prstGeom prst="rect">
            <a:avLst/>
          </a:prstGeom>
        </p:spPr>
        <p:txBody>
          <a:bodyPr wrap="square" lIns="0" tIns="0" rIns="0" bIns="0" rtlCol="0" anchor="t">
            <a:spAutoFit/>
          </a:bodyPr>
          <a:lstStyle/>
          <a:p>
            <a:pPr algn="r">
              <a:lnSpc>
                <a:spcPts val="7280"/>
              </a:lnSpc>
            </a:pPr>
            <a:r>
              <a:rPr lang="en-US" sz="5600" u="sng" spc="56" dirty="0" smtClean="0">
                <a:solidFill>
                  <a:srgbClr val="000000"/>
                </a:solidFill>
                <a:latin typeface="Kollektif"/>
              </a:rPr>
              <a:t>USER EXPERIENCE DESIGN</a:t>
            </a:r>
            <a:endParaRPr lang="en-US" sz="5600" u="sng" spc="56" dirty="0">
              <a:solidFill>
                <a:srgbClr val="000000"/>
              </a:solidFill>
              <a:latin typeface="Kollektif"/>
            </a:endParaRPr>
          </a:p>
        </p:txBody>
      </p:sp>
      <p:grpSp>
        <p:nvGrpSpPr>
          <p:cNvPr id="22" name="Group 21">
            <a:extLst>
              <a:ext uri="{FF2B5EF4-FFF2-40B4-BE49-F238E27FC236}">
                <a16:creationId xmlns:a16="http://schemas.microsoft.com/office/drawing/2014/main" id="{ECF418FB-07E0-4624-AC10-BB267F716E3B}"/>
              </a:ext>
            </a:extLst>
          </p:cNvPr>
          <p:cNvGrpSpPr/>
          <p:nvPr/>
        </p:nvGrpSpPr>
        <p:grpSpPr>
          <a:xfrm>
            <a:off x="2560200" y="3236800"/>
            <a:ext cx="5983798" cy="2008305"/>
            <a:chOff x="1981208" y="1028700"/>
            <a:chExt cx="5983798" cy="2008305"/>
          </a:xfrm>
        </p:grpSpPr>
        <p:pic>
          <p:nvPicPr>
            <p:cNvPr id="9" name="Picture 9"/>
            <p:cNvPicPr>
              <a:picLocks noChangeAspect="1"/>
            </p:cNvPicPr>
            <p:nvPr/>
          </p:nvPicPr>
          <p:blipFill>
            <a:blip r:embed="rId4"/>
            <a:srcRect/>
            <a:stretch>
              <a:fillRect/>
            </a:stretch>
          </p:blipFill>
          <p:spPr>
            <a:xfrm rot="-10800000">
              <a:off x="1981208" y="1028700"/>
              <a:ext cx="873115" cy="873115"/>
            </a:xfrm>
            <a:prstGeom prst="rect">
              <a:avLst/>
            </a:prstGeom>
          </p:spPr>
        </p:pic>
        <p:grpSp>
          <p:nvGrpSpPr>
            <p:cNvPr id="10" name="Group 10"/>
            <p:cNvGrpSpPr/>
            <p:nvPr/>
          </p:nvGrpSpPr>
          <p:grpSpPr>
            <a:xfrm>
              <a:off x="2417766" y="1229569"/>
              <a:ext cx="5547240" cy="1807436"/>
              <a:chOff x="0" y="-85725"/>
              <a:chExt cx="7396320" cy="2409916"/>
            </a:xfrm>
          </p:grpSpPr>
          <p:sp>
            <p:nvSpPr>
              <p:cNvPr id="11" name="TextBox 11"/>
              <p:cNvSpPr txBox="1"/>
              <p:nvPr/>
            </p:nvSpPr>
            <p:spPr>
              <a:xfrm>
                <a:off x="0" y="-85725"/>
                <a:ext cx="7396320" cy="440463"/>
              </a:xfrm>
              <a:prstGeom prst="rect">
                <a:avLst/>
              </a:prstGeom>
            </p:spPr>
            <p:txBody>
              <a:bodyPr lIns="0" tIns="0" rIns="0" bIns="0" rtlCol="0" anchor="t">
                <a:spAutoFit/>
              </a:bodyPr>
              <a:lstStyle/>
              <a:p>
                <a:pPr>
                  <a:lnSpc>
                    <a:spcPts val="2940"/>
                  </a:lnSpc>
                </a:pPr>
                <a:r>
                  <a:rPr lang="en-US" sz="2100" spc="63" dirty="0" smtClean="0">
                    <a:solidFill>
                      <a:srgbClr val="000000"/>
                    </a:solidFill>
                    <a:latin typeface="Kollektif Bold"/>
                  </a:rPr>
                  <a:t>What is User Experience Design?</a:t>
                </a:r>
                <a:endParaRPr lang="en-US" sz="2100" spc="63" dirty="0">
                  <a:solidFill>
                    <a:srgbClr val="000000"/>
                  </a:solidFill>
                  <a:latin typeface="Kollektif Bold"/>
                </a:endParaRPr>
              </a:p>
            </p:txBody>
          </p:sp>
          <p:sp>
            <p:nvSpPr>
              <p:cNvPr id="12" name="TextBox 12"/>
              <p:cNvSpPr txBox="1"/>
              <p:nvPr/>
            </p:nvSpPr>
            <p:spPr>
              <a:xfrm>
                <a:off x="0" y="653134"/>
                <a:ext cx="7396320" cy="1671057"/>
              </a:xfrm>
              <a:prstGeom prst="rect">
                <a:avLst/>
              </a:prstGeom>
            </p:spPr>
            <p:txBody>
              <a:bodyPr lIns="0" tIns="0" rIns="0" bIns="0" rtlCol="0" anchor="t">
                <a:spAutoFit/>
              </a:bodyPr>
              <a:lstStyle/>
              <a:p>
                <a:pPr>
                  <a:lnSpc>
                    <a:spcPct val="130000"/>
                  </a:lnSpc>
                  <a:spcBef>
                    <a:spcPct val="0"/>
                  </a:spcBef>
                </a:pPr>
                <a:r>
                  <a:rPr lang="en-GB" sz="1600" b="1" dirty="0"/>
                  <a:t>User Experience Design</a:t>
                </a:r>
                <a:r>
                  <a:rPr lang="en-GB" sz="1600" dirty="0"/>
                  <a:t> (</a:t>
                </a:r>
                <a:r>
                  <a:rPr lang="en-GB" sz="1600" b="1" dirty="0"/>
                  <a:t>UXD</a:t>
                </a:r>
                <a:r>
                  <a:rPr lang="en-GB" sz="1600" dirty="0"/>
                  <a:t>, </a:t>
                </a:r>
                <a:r>
                  <a:rPr lang="en-GB" sz="1600" b="1" dirty="0"/>
                  <a:t>UED</a:t>
                </a:r>
                <a:r>
                  <a:rPr lang="en-GB" sz="1600" dirty="0"/>
                  <a:t>, or </a:t>
                </a:r>
                <a:r>
                  <a:rPr lang="en-GB" sz="1600" b="1" dirty="0"/>
                  <a:t>XD</a:t>
                </a:r>
                <a:r>
                  <a:rPr lang="en-GB" sz="1600" dirty="0"/>
                  <a:t>) is the process of </a:t>
                </a:r>
                <a:r>
                  <a:rPr lang="en-GB" sz="1600" b="1" dirty="0"/>
                  <a:t>enhancing user satisfaction </a:t>
                </a:r>
                <a:r>
                  <a:rPr lang="en-GB" sz="1600" dirty="0"/>
                  <a:t>with a product by improving the </a:t>
                </a:r>
                <a:r>
                  <a:rPr lang="en-GB" sz="1600" dirty="0">
                    <a:hlinkClick r:id="rId5" tooltip="Usability">
                      <a:extLst>
                        <a:ext uri="{A12FA001-AC4F-418D-AE19-62706E023703}">
                          <ahyp:hlinkClr xmlns="" xmlns:ahyp="http://schemas.microsoft.com/office/drawing/2018/hyperlinkcolor" xmlns:lc="http://schemas.openxmlformats.org/drawingml/2006/lockedCanvas" val="tx"/>
                        </a:ext>
                      </a:extLst>
                    </a:hlinkClick>
                  </a:rPr>
                  <a:t>usability</a:t>
                </a:r>
                <a:r>
                  <a:rPr lang="en-GB" sz="1600" dirty="0"/>
                  <a:t>, </a:t>
                </a:r>
                <a:r>
                  <a:rPr lang="en-GB" sz="1600" dirty="0">
                    <a:hlinkClick r:id="rId6" tooltip="Accessibility">
                      <a:extLst>
                        <a:ext uri="{A12FA001-AC4F-418D-AE19-62706E023703}">
                          <ahyp:hlinkClr xmlns="" xmlns:ahyp="http://schemas.microsoft.com/office/drawing/2018/hyperlinkcolor" xmlns:lc="http://schemas.openxmlformats.org/drawingml/2006/lockedCanvas" val="tx"/>
                        </a:ext>
                      </a:extLst>
                    </a:hlinkClick>
                  </a:rPr>
                  <a:t>accessibility</a:t>
                </a:r>
                <a:r>
                  <a:rPr lang="en-GB" sz="1600" dirty="0"/>
                  <a:t>, and </a:t>
                </a:r>
                <a:r>
                  <a:rPr lang="en-GB" sz="1600" b="1" dirty="0"/>
                  <a:t>pleasure</a:t>
                </a:r>
                <a:r>
                  <a:rPr lang="en-GB" sz="1600" dirty="0"/>
                  <a:t> provided in the interaction with the product.</a:t>
                </a:r>
                <a:endParaRPr lang="zh-CN" altLang="en-US" sz="1600" dirty="0">
                  <a:latin typeface="微软雅黑" panose="020B0503020204020204" pitchFamily="34" charset="-122"/>
                  <a:ea typeface="微软雅黑" panose="020B0503020204020204" pitchFamily="34" charset="-122"/>
                </a:endParaRPr>
              </a:p>
            </p:txBody>
          </p:sp>
        </p:grpSp>
      </p:grpSp>
      <p:grpSp>
        <p:nvGrpSpPr>
          <p:cNvPr id="23" name="Group 22">
            <a:extLst>
              <a:ext uri="{FF2B5EF4-FFF2-40B4-BE49-F238E27FC236}">
                <a16:creationId xmlns:a16="http://schemas.microsoft.com/office/drawing/2014/main" id="{04DCC5E1-EA16-4039-A884-FEF9222EDC56}"/>
              </a:ext>
            </a:extLst>
          </p:cNvPr>
          <p:cNvGrpSpPr/>
          <p:nvPr/>
        </p:nvGrpSpPr>
        <p:grpSpPr>
          <a:xfrm>
            <a:off x="8001000" y="6675279"/>
            <a:ext cx="5970331" cy="1765487"/>
            <a:chOff x="4920613" y="3784288"/>
            <a:chExt cx="5970331" cy="1765487"/>
          </a:xfrm>
        </p:grpSpPr>
        <p:pic>
          <p:nvPicPr>
            <p:cNvPr id="13" name="Picture 13"/>
            <p:cNvPicPr>
              <a:picLocks noChangeAspect="1"/>
            </p:cNvPicPr>
            <p:nvPr/>
          </p:nvPicPr>
          <p:blipFill>
            <a:blip r:embed="rId4"/>
            <a:srcRect/>
            <a:stretch>
              <a:fillRect/>
            </a:stretch>
          </p:blipFill>
          <p:spPr>
            <a:xfrm rot="-10800000">
              <a:off x="4920613" y="3784288"/>
              <a:ext cx="873115" cy="873115"/>
            </a:xfrm>
            <a:prstGeom prst="rect">
              <a:avLst/>
            </a:prstGeom>
          </p:spPr>
        </p:pic>
        <p:grpSp>
          <p:nvGrpSpPr>
            <p:cNvPr id="14" name="Group 14"/>
            <p:cNvGrpSpPr/>
            <p:nvPr/>
          </p:nvGrpSpPr>
          <p:grpSpPr>
            <a:xfrm>
              <a:off x="5357171" y="3985156"/>
              <a:ext cx="5533773" cy="1564619"/>
              <a:chOff x="0" y="-85725"/>
              <a:chExt cx="7378364" cy="2086159"/>
            </a:xfrm>
          </p:grpSpPr>
          <p:sp>
            <p:nvSpPr>
              <p:cNvPr id="15" name="TextBox 15"/>
              <p:cNvSpPr txBox="1"/>
              <p:nvPr/>
            </p:nvSpPr>
            <p:spPr>
              <a:xfrm>
                <a:off x="0" y="-85725"/>
                <a:ext cx="7378364" cy="440463"/>
              </a:xfrm>
              <a:prstGeom prst="rect">
                <a:avLst/>
              </a:prstGeom>
            </p:spPr>
            <p:txBody>
              <a:bodyPr lIns="0" tIns="0" rIns="0" bIns="0" rtlCol="0" anchor="t">
                <a:spAutoFit/>
              </a:bodyPr>
              <a:lstStyle/>
              <a:p>
                <a:pPr>
                  <a:lnSpc>
                    <a:spcPts val="2940"/>
                  </a:lnSpc>
                </a:pPr>
                <a:r>
                  <a:rPr lang="en-US" sz="2100" spc="63" dirty="0" smtClean="0">
                    <a:solidFill>
                      <a:srgbClr val="000000"/>
                    </a:solidFill>
                    <a:latin typeface="Kollektif Bold"/>
                  </a:rPr>
                  <a:t>What is Human Computer Interaction?</a:t>
                </a:r>
                <a:endParaRPr lang="en-US" sz="2100" spc="63" dirty="0">
                  <a:solidFill>
                    <a:srgbClr val="000000"/>
                  </a:solidFill>
                  <a:latin typeface="Kollektif Bold"/>
                </a:endParaRPr>
              </a:p>
            </p:txBody>
          </p:sp>
          <p:sp>
            <p:nvSpPr>
              <p:cNvPr id="16" name="TextBox 16"/>
              <p:cNvSpPr txBox="1"/>
              <p:nvPr/>
            </p:nvSpPr>
            <p:spPr>
              <a:xfrm>
                <a:off x="0" y="756162"/>
                <a:ext cx="7378364" cy="1244272"/>
              </a:xfrm>
              <a:prstGeom prst="rect">
                <a:avLst/>
              </a:prstGeom>
            </p:spPr>
            <p:txBody>
              <a:bodyPr lIns="0" tIns="0" rIns="0" bIns="0" rtlCol="0" anchor="t">
                <a:spAutoFit/>
              </a:bodyPr>
              <a:lstStyle/>
              <a:p>
                <a:pPr>
                  <a:lnSpc>
                    <a:spcPct val="130000"/>
                  </a:lnSpc>
                  <a:spcBef>
                    <a:spcPct val="0"/>
                  </a:spcBef>
                </a:pPr>
                <a:r>
                  <a:rPr lang="en-GB" sz="1600" b="1" dirty="0"/>
                  <a:t>User Experience Design </a:t>
                </a:r>
                <a:r>
                  <a:rPr lang="en-GB" sz="1600" dirty="0"/>
                  <a:t>encompasses traditional </a:t>
                </a:r>
                <a:r>
                  <a:rPr lang="en-GB" sz="1600" b="1" dirty="0">
                    <a:hlinkClick r:id="rId7" tooltip="Human–computer interaction">
                      <a:extLst>
                        <a:ext uri="{A12FA001-AC4F-418D-AE19-62706E023703}">
                          <ahyp:hlinkClr xmlns="" xmlns:ahyp="http://schemas.microsoft.com/office/drawing/2018/hyperlinkcolor" xmlns:lc="http://schemas.openxmlformats.org/drawingml/2006/lockedCanvas" val="tx"/>
                        </a:ext>
                      </a:extLst>
                    </a:hlinkClick>
                  </a:rPr>
                  <a:t>human–computer interaction</a:t>
                </a:r>
                <a:r>
                  <a:rPr lang="en-GB" sz="1600" b="1" dirty="0"/>
                  <a:t> (HCI) design</a:t>
                </a:r>
                <a:r>
                  <a:rPr lang="en-GB" sz="1600" dirty="0"/>
                  <a:t>, and extends it by addressing all aspects of a product or service as perceived by users.</a:t>
                </a:r>
                <a:endParaRPr lang="zh-CN" altLang="en-US" sz="1600" dirty="0">
                  <a:latin typeface="微软雅黑" panose="020B0503020204020204" pitchFamily="34" charset="-122"/>
                  <a:ea typeface="微软雅黑" panose="020B0503020204020204" pitchFamily="34" charset="-122"/>
                </a:endParaRPr>
              </a:p>
            </p:txBody>
          </p:sp>
        </p:grpSp>
      </p:grpSp>
      <p:sp>
        <p:nvSpPr>
          <p:cNvPr id="36" name="TextBox 12">
            <a:extLst>
              <a:ext uri="{FF2B5EF4-FFF2-40B4-BE49-F238E27FC236}">
                <a16:creationId xmlns:a16="http://schemas.microsoft.com/office/drawing/2014/main" id="{F833A800-04BC-4693-AE5F-89C3EF323953}"/>
              </a:ext>
            </a:extLst>
          </p:cNvPr>
          <p:cNvSpPr txBox="1"/>
          <p:nvPr/>
        </p:nvSpPr>
        <p:spPr>
          <a:xfrm>
            <a:off x="2560200" y="9301551"/>
            <a:ext cx="4698748" cy="256480"/>
          </a:xfrm>
          <a:prstGeom prst="rect">
            <a:avLst/>
          </a:prstGeom>
        </p:spPr>
        <p:txBody>
          <a:bodyPr lIns="0" tIns="0" rIns="0" bIns="0" rtlCol="0" anchor="t">
            <a:spAutoFit/>
          </a:bodyPr>
          <a:lstStyle/>
          <a:p>
            <a:pPr>
              <a:lnSpc>
                <a:spcPts val="1960"/>
              </a:lnSpc>
            </a:pPr>
            <a:r>
              <a:rPr lang="en-US" sz="1400" spc="14" dirty="0">
                <a:solidFill>
                  <a:srgbClr val="000000"/>
                </a:solidFill>
                <a:latin typeface="Kollektif"/>
              </a:rPr>
              <a:t>COVID-19 </a:t>
            </a:r>
            <a:r>
              <a:rPr lang="en-US" sz="1400" spc="14" dirty="0" smtClean="0">
                <a:solidFill>
                  <a:srgbClr val="000000"/>
                </a:solidFill>
                <a:latin typeface="Kollektif"/>
              </a:rPr>
              <a:t>TRACKER </a:t>
            </a:r>
            <a:r>
              <a:rPr lang="en-US" sz="1400" spc="14" dirty="0" smtClean="0">
                <a:solidFill>
                  <a:srgbClr val="000000"/>
                </a:solidFill>
                <a:latin typeface="Kollektif"/>
              </a:rPr>
              <a:t>| </a:t>
            </a:r>
            <a:r>
              <a:rPr lang="en-US" sz="1400" spc="14" dirty="0">
                <a:solidFill>
                  <a:srgbClr val="000000"/>
                </a:solidFill>
                <a:latin typeface="Kollektif"/>
              </a:rPr>
              <a:t>May 2020</a:t>
            </a: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9" fill="hold" nodeType="clickEffect">
                                  <p:stCondLst>
                                    <p:cond delay="0"/>
                                  </p:stCondLst>
                                  <p:childTnLst>
                                    <p:set>
                                      <p:cBhvr>
                                        <p:cTn id="12" dur="1" fill="hold">
                                          <p:stCondLst>
                                            <p:cond delay="0"/>
                                          </p:stCondLst>
                                        </p:cTn>
                                        <p:tgtEl>
                                          <p:spTgt spid="22"/>
                                        </p:tgtEl>
                                        <p:attrNameLst>
                                          <p:attrName>style.visibility</p:attrName>
                                        </p:attrNameLst>
                                      </p:cBhvr>
                                      <p:to>
                                        <p:strVal val="visible"/>
                                      </p:to>
                                    </p:set>
                                    <p:anim calcmode="lin" valueType="num">
                                      <p:cBhvr additive="base">
                                        <p:cTn id="13" dur="500" fill="hold"/>
                                        <p:tgtEl>
                                          <p:spTgt spid="22"/>
                                        </p:tgtEl>
                                        <p:attrNameLst>
                                          <p:attrName>ppt_x</p:attrName>
                                        </p:attrNameLst>
                                      </p:cBhvr>
                                      <p:tavLst>
                                        <p:tav tm="0">
                                          <p:val>
                                            <p:strVal val="0-#ppt_w/2"/>
                                          </p:val>
                                        </p:tav>
                                        <p:tav tm="100000">
                                          <p:val>
                                            <p:strVal val="#ppt_x"/>
                                          </p:val>
                                        </p:tav>
                                      </p:tavLst>
                                    </p:anim>
                                    <p:anim calcmode="lin" valueType="num">
                                      <p:cBhvr additive="base">
                                        <p:cTn id="14" dur="500" fill="hold"/>
                                        <p:tgtEl>
                                          <p:spTgt spid="22"/>
                                        </p:tgtEl>
                                        <p:attrNameLst>
                                          <p:attrName>ppt_y</p:attrName>
                                        </p:attrNameLst>
                                      </p:cBhvr>
                                      <p:tavLst>
                                        <p:tav tm="0">
                                          <p:val>
                                            <p:strVal val="0-#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12" fill="hold" nodeType="clickEffect">
                                  <p:stCondLst>
                                    <p:cond delay="0"/>
                                  </p:stCondLst>
                                  <p:childTnLst>
                                    <p:set>
                                      <p:cBhvr>
                                        <p:cTn id="18" dur="1" fill="hold">
                                          <p:stCondLst>
                                            <p:cond delay="0"/>
                                          </p:stCondLst>
                                        </p:cTn>
                                        <p:tgtEl>
                                          <p:spTgt spid="23"/>
                                        </p:tgtEl>
                                        <p:attrNameLst>
                                          <p:attrName>style.visibility</p:attrName>
                                        </p:attrNameLst>
                                      </p:cBhvr>
                                      <p:to>
                                        <p:strVal val="visible"/>
                                      </p:to>
                                    </p:set>
                                    <p:anim calcmode="lin" valueType="num">
                                      <p:cBhvr additive="base">
                                        <p:cTn id="19" dur="500" fill="hold"/>
                                        <p:tgtEl>
                                          <p:spTgt spid="23"/>
                                        </p:tgtEl>
                                        <p:attrNameLst>
                                          <p:attrName>ppt_x</p:attrName>
                                        </p:attrNameLst>
                                      </p:cBhvr>
                                      <p:tavLst>
                                        <p:tav tm="0">
                                          <p:val>
                                            <p:strVal val="0-#ppt_w/2"/>
                                          </p:val>
                                        </p:tav>
                                        <p:tav tm="100000">
                                          <p:val>
                                            <p:strVal val="#ppt_x"/>
                                          </p:val>
                                        </p:tav>
                                      </p:tavLst>
                                    </p:anim>
                                    <p:anim calcmode="lin" valueType="num">
                                      <p:cBhvr additive="base">
                                        <p:cTn id="20"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08170" y="7491742"/>
            <a:ext cx="17382765" cy="7612385"/>
            <a:chOff x="0" y="0"/>
            <a:chExt cx="23177020" cy="10149846"/>
          </a:xfrm>
        </p:grpSpPr>
        <p:pic>
          <p:nvPicPr>
            <p:cNvPr id="3" name="Picture 3"/>
            <p:cNvPicPr>
              <a:picLocks noChangeAspect="1"/>
            </p:cNvPicPr>
            <p:nvPr/>
          </p:nvPicPr>
          <p:blipFill>
            <a:blip r:embed="rId2">
              <a:alphaModFix amt="64000"/>
            </a:blip>
            <a:srcRect/>
            <a:stretch>
              <a:fillRect/>
            </a:stretch>
          </p:blipFill>
          <p:spPr>
            <a:xfrm rot="-10736442">
              <a:off x="90774" y="109581"/>
              <a:ext cx="11946687" cy="9930683"/>
            </a:xfrm>
            <a:prstGeom prst="rect">
              <a:avLst/>
            </a:prstGeom>
          </p:spPr>
        </p:pic>
        <p:pic>
          <p:nvPicPr>
            <p:cNvPr id="4" name="Picture 4"/>
            <p:cNvPicPr>
              <a:picLocks noChangeAspect="1"/>
            </p:cNvPicPr>
            <p:nvPr/>
          </p:nvPicPr>
          <p:blipFill>
            <a:blip r:embed="rId3">
              <a:alphaModFix amt="64000"/>
            </a:blip>
            <a:srcRect/>
            <a:stretch>
              <a:fillRect/>
            </a:stretch>
          </p:blipFill>
          <p:spPr>
            <a:xfrm rot="-10736442">
              <a:off x="6862423" y="109581"/>
              <a:ext cx="11946687" cy="9930683"/>
            </a:xfrm>
            <a:prstGeom prst="rect">
              <a:avLst/>
            </a:prstGeom>
          </p:spPr>
        </p:pic>
        <p:pic>
          <p:nvPicPr>
            <p:cNvPr id="5" name="Picture 5"/>
            <p:cNvPicPr>
              <a:picLocks noChangeAspect="1"/>
            </p:cNvPicPr>
            <p:nvPr/>
          </p:nvPicPr>
          <p:blipFill>
            <a:blip r:embed="rId2">
              <a:alphaModFix amt="64000"/>
            </a:blip>
            <a:srcRect/>
            <a:stretch>
              <a:fillRect/>
            </a:stretch>
          </p:blipFill>
          <p:spPr>
            <a:xfrm rot="-10736442">
              <a:off x="11139560" y="109581"/>
              <a:ext cx="11946687" cy="9930683"/>
            </a:xfrm>
            <a:prstGeom prst="rect">
              <a:avLst/>
            </a:prstGeom>
          </p:spPr>
        </p:pic>
      </p:grpSp>
      <p:sp>
        <p:nvSpPr>
          <p:cNvPr id="11" name="TextBox 11"/>
          <p:cNvSpPr txBox="1"/>
          <p:nvPr/>
        </p:nvSpPr>
        <p:spPr>
          <a:xfrm>
            <a:off x="2476443" y="1743083"/>
            <a:ext cx="9132850" cy="866712"/>
          </a:xfrm>
          <a:prstGeom prst="rect">
            <a:avLst/>
          </a:prstGeom>
        </p:spPr>
        <p:txBody>
          <a:bodyPr lIns="0" tIns="0" rIns="0" bIns="0" rtlCol="0" anchor="t">
            <a:spAutoFit/>
          </a:bodyPr>
          <a:lstStyle/>
          <a:p>
            <a:pPr algn="just">
              <a:lnSpc>
                <a:spcPts val="7280"/>
              </a:lnSpc>
            </a:pPr>
            <a:r>
              <a:rPr lang="en-US" sz="5600" spc="56" dirty="0" smtClean="0">
                <a:solidFill>
                  <a:srgbClr val="000000"/>
                </a:solidFill>
                <a:latin typeface="Kollektif"/>
              </a:rPr>
              <a:t>DATA REPOSITORY</a:t>
            </a:r>
            <a:endParaRPr lang="en-US" sz="5600" spc="56" dirty="0">
              <a:solidFill>
                <a:srgbClr val="000000"/>
              </a:solidFill>
              <a:latin typeface="Kollektif"/>
            </a:endParaRPr>
          </a:p>
        </p:txBody>
      </p:sp>
      <p:sp>
        <p:nvSpPr>
          <p:cNvPr id="24" name="TextBox 24"/>
          <p:cNvSpPr txBox="1"/>
          <p:nvPr/>
        </p:nvSpPr>
        <p:spPr>
          <a:xfrm>
            <a:off x="15472989" y="1791937"/>
            <a:ext cx="1164543" cy="859210"/>
          </a:xfrm>
          <a:prstGeom prst="rect">
            <a:avLst/>
          </a:prstGeom>
        </p:spPr>
        <p:txBody>
          <a:bodyPr lIns="0" tIns="0" rIns="0" bIns="0" rtlCol="0" anchor="t">
            <a:spAutoFit/>
          </a:bodyPr>
          <a:lstStyle/>
          <a:p>
            <a:pPr algn="ctr">
              <a:lnSpc>
                <a:spcPts val="6720"/>
              </a:lnSpc>
            </a:pPr>
            <a:r>
              <a:rPr lang="en-US" sz="5600" spc="-56" dirty="0">
                <a:solidFill>
                  <a:srgbClr val="000000"/>
                </a:solidFill>
                <a:latin typeface="Kollektif"/>
              </a:rPr>
              <a:t>05</a:t>
            </a:r>
          </a:p>
        </p:txBody>
      </p:sp>
      <p:grpSp>
        <p:nvGrpSpPr>
          <p:cNvPr id="29" name="Group 5">
            <a:extLst>
              <a:ext uri="{FF2B5EF4-FFF2-40B4-BE49-F238E27FC236}">
                <a16:creationId xmlns:a16="http://schemas.microsoft.com/office/drawing/2014/main" id="{7F12FF7E-05DE-4AE7-ABCB-1D22C86B4510}"/>
              </a:ext>
            </a:extLst>
          </p:cNvPr>
          <p:cNvGrpSpPr/>
          <p:nvPr/>
        </p:nvGrpSpPr>
        <p:grpSpPr>
          <a:xfrm>
            <a:off x="2476443" y="4536488"/>
            <a:ext cx="6172724" cy="2326411"/>
            <a:chOff x="0" y="-85725"/>
            <a:chExt cx="8230299" cy="3101881"/>
          </a:xfrm>
        </p:grpSpPr>
        <p:sp>
          <p:nvSpPr>
            <p:cNvPr id="30" name="TextBox 6">
              <a:extLst>
                <a:ext uri="{FF2B5EF4-FFF2-40B4-BE49-F238E27FC236}">
                  <a16:creationId xmlns:a16="http://schemas.microsoft.com/office/drawing/2014/main" id="{F2FD024E-176B-4614-8375-483C95BD481C}"/>
                </a:ext>
              </a:extLst>
            </p:cNvPr>
            <p:cNvSpPr txBox="1"/>
            <p:nvPr/>
          </p:nvSpPr>
          <p:spPr>
            <a:xfrm>
              <a:off x="0" y="-85725"/>
              <a:ext cx="8166030" cy="440463"/>
            </a:xfrm>
            <a:prstGeom prst="rect">
              <a:avLst/>
            </a:prstGeom>
          </p:spPr>
          <p:txBody>
            <a:bodyPr lIns="0" tIns="0" rIns="0" bIns="0" rtlCol="0" anchor="t">
              <a:spAutoFit/>
            </a:bodyPr>
            <a:lstStyle/>
            <a:p>
              <a:pPr algn="ctr">
                <a:lnSpc>
                  <a:spcPts val="2940"/>
                </a:lnSpc>
              </a:pPr>
              <a:r>
                <a:rPr lang="en-US" sz="2100" spc="63" dirty="0" smtClean="0">
                  <a:latin typeface="Kollektif Bold"/>
                </a:rPr>
                <a:t>John Hopkins CS</a:t>
              </a:r>
              <a:endParaRPr lang="en-US" sz="2100" spc="63" dirty="0">
                <a:latin typeface="Kollektif Bold"/>
              </a:endParaRPr>
            </a:p>
          </p:txBody>
        </p:sp>
        <p:sp>
          <p:nvSpPr>
            <p:cNvPr id="31" name="TextBox 7">
              <a:extLst>
                <a:ext uri="{FF2B5EF4-FFF2-40B4-BE49-F238E27FC236}">
                  <a16:creationId xmlns:a16="http://schemas.microsoft.com/office/drawing/2014/main" id="{B6BD9A89-029E-4C5F-BA43-6173B374FEBD}"/>
                </a:ext>
              </a:extLst>
            </p:cNvPr>
            <p:cNvSpPr txBox="1"/>
            <p:nvPr/>
          </p:nvSpPr>
          <p:spPr>
            <a:xfrm>
              <a:off x="64269" y="707832"/>
              <a:ext cx="8166030" cy="2308324"/>
            </a:xfrm>
            <a:prstGeom prst="rect">
              <a:avLst/>
            </a:prstGeom>
          </p:spPr>
          <p:txBody>
            <a:bodyPr lIns="0" tIns="0" rIns="0" bIns="0" rtlCol="0" anchor="t">
              <a:spAutoFit/>
            </a:bodyPr>
            <a:lstStyle/>
            <a:p>
              <a:pPr algn="ctr">
                <a:lnSpc>
                  <a:spcPts val="2660"/>
                </a:lnSpc>
              </a:pPr>
              <a:r>
                <a:rPr lang="en-US" sz="1900" spc="19" dirty="0" smtClean="0">
                  <a:latin typeface="Kollektif"/>
                </a:rPr>
                <a:t>The Computer Science department of John Hopkins University is well reputed for its major achievements in the field of research and development. The research data published by their researchers are used in our APIs to achieve a great level of accuracy.</a:t>
              </a:r>
              <a:endParaRPr lang="en-US" sz="1900" spc="19" dirty="0">
                <a:latin typeface="Kollektif"/>
              </a:endParaRPr>
            </a:p>
          </p:txBody>
        </p:sp>
      </p:grpSp>
      <p:grpSp>
        <p:nvGrpSpPr>
          <p:cNvPr id="32" name="Group 9">
            <a:extLst>
              <a:ext uri="{FF2B5EF4-FFF2-40B4-BE49-F238E27FC236}">
                <a16:creationId xmlns:a16="http://schemas.microsoft.com/office/drawing/2014/main" id="{E1A40CEB-A303-4070-8B56-7F76C589B333}"/>
              </a:ext>
            </a:extLst>
          </p:cNvPr>
          <p:cNvGrpSpPr/>
          <p:nvPr/>
        </p:nvGrpSpPr>
        <p:grpSpPr>
          <a:xfrm>
            <a:off x="9930738" y="4594673"/>
            <a:ext cx="6124522" cy="2204571"/>
            <a:chOff x="0" y="-85725"/>
            <a:chExt cx="8166030" cy="2939428"/>
          </a:xfrm>
        </p:grpSpPr>
        <p:sp>
          <p:nvSpPr>
            <p:cNvPr id="33" name="TextBox 10">
              <a:extLst>
                <a:ext uri="{FF2B5EF4-FFF2-40B4-BE49-F238E27FC236}">
                  <a16:creationId xmlns:a16="http://schemas.microsoft.com/office/drawing/2014/main" id="{2BE229E3-FCC9-444F-BFCC-95C9B21E8660}"/>
                </a:ext>
              </a:extLst>
            </p:cNvPr>
            <p:cNvSpPr txBox="1"/>
            <p:nvPr/>
          </p:nvSpPr>
          <p:spPr>
            <a:xfrm>
              <a:off x="0" y="-85725"/>
              <a:ext cx="8166030" cy="440463"/>
            </a:xfrm>
            <a:prstGeom prst="rect">
              <a:avLst/>
            </a:prstGeom>
          </p:spPr>
          <p:txBody>
            <a:bodyPr lIns="0" tIns="0" rIns="0" bIns="0" rtlCol="0" anchor="t">
              <a:spAutoFit/>
            </a:bodyPr>
            <a:lstStyle/>
            <a:p>
              <a:pPr algn="ctr">
                <a:lnSpc>
                  <a:spcPts val="2940"/>
                </a:lnSpc>
              </a:pPr>
              <a:r>
                <a:rPr lang="en-US" sz="2100" spc="63" dirty="0" err="1" smtClean="0">
                  <a:latin typeface="Kollektif Bold"/>
                </a:rPr>
                <a:t>Smartable</a:t>
              </a:r>
              <a:r>
                <a:rPr lang="en-US" sz="2100" spc="63" dirty="0" smtClean="0">
                  <a:latin typeface="Kollektif Bold"/>
                </a:rPr>
                <a:t> AI</a:t>
              </a:r>
              <a:endParaRPr lang="en-US" sz="2100" spc="63" dirty="0">
                <a:latin typeface="Kollektif Bold"/>
              </a:endParaRPr>
            </a:p>
          </p:txBody>
        </p:sp>
        <p:sp>
          <p:nvSpPr>
            <p:cNvPr id="34" name="TextBox 11">
              <a:extLst>
                <a:ext uri="{FF2B5EF4-FFF2-40B4-BE49-F238E27FC236}">
                  <a16:creationId xmlns:a16="http://schemas.microsoft.com/office/drawing/2014/main" id="{4AB42D75-4CFB-443A-821A-DDC58FE63F2F}"/>
                </a:ext>
              </a:extLst>
            </p:cNvPr>
            <p:cNvSpPr txBox="1"/>
            <p:nvPr/>
          </p:nvSpPr>
          <p:spPr>
            <a:xfrm>
              <a:off x="0" y="586330"/>
              <a:ext cx="8166030" cy="2267373"/>
            </a:xfrm>
            <a:prstGeom prst="rect">
              <a:avLst/>
            </a:prstGeom>
          </p:spPr>
          <p:txBody>
            <a:bodyPr lIns="0" tIns="0" rIns="0" bIns="0" rtlCol="0" anchor="t">
              <a:spAutoFit/>
            </a:bodyPr>
            <a:lstStyle/>
            <a:p>
              <a:pPr algn="ctr">
                <a:lnSpc>
                  <a:spcPts val="2660"/>
                </a:lnSpc>
              </a:pPr>
              <a:r>
                <a:rPr lang="en-US" sz="1900" spc="19" dirty="0" smtClean="0">
                  <a:latin typeface="Kollektif"/>
                </a:rPr>
                <a:t>The </a:t>
              </a:r>
              <a:r>
                <a:rPr lang="en-US" sz="1900" spc="19" dirty="0" err="1" smtClean="0">
                  <a:latin typeface="Kollektif"/>
                </a:rPr>
                <a:t>Smartable</a:t>
              </a:r>
              <a:r>
                <a:rPr lang="en-US" sz="1900" spc="19" dirty="0" smtClean="0">
                  <a:latin typeface="Kollektif"/>
                </a:rPr>
                <a:t> AI developer program is used to deliver the top 3 globally trending COVID-19 cases to  keep the users well aware of the situations. This program uses AI to sort out the </a:t>
              </a:r>
              <a:r>
                <a:rPr lang="en-US" sz="1900" spc="19" dirty="0" smtClean="0">
                  <a:latin typeface="Kollektif"/>
                </a:rPr>
                <a:t>most trending COVID-19 cases worldwide to avoid </a:t>
              </a:r>
              <a:r>
                <a:rPr lang="en-US" sz="1900" spc="19" dirty="0" smtClean="0">
                  <a:latin typeface="Kollektif"/>
                </a:rPr>
                <a:t>scam.  </a:t>
              </a:r>
              <a:endParaRPr lang="en-US" sz="1900" spc="19" dirty="0">
                <a:latin typeface="Kollektif"/>
              </a:endParaRPr>
            </a:p>
          </p:txBody>
        </p:sp>
      </p:grpSp>
      <p:sp>
        <p:nvSpPr>
          <p:cNvPr id="35" name="TextBox 12">
            <a:extLst>
              <a:ext uri="{FF2B5EF4-FFF2-40B4-BE49-F238E27FC236}">
                <a16:creationId xmlns:a16="http://schemas.microsoft.com/office/drawing/2014/main" id="{2BA706F8-B11B-42EF-A6B6-C7DC240503E2}"/>
              </a:ext>
            </a:extLst>
          </p:cNvPr>
          <p:cNvSpPr txBox="1"/>
          <p:nvPr/>
        </p:nvSpPr>
        <p:spPr>
          <a:xfrm>
            <a:off x="2062222" y="8991451"/>
            <a:ext cx="4698748" cy="256480"/>
          </a:xfrm>
          <a:prstGeom prst="rect">
            <a:avLst/>
          </a:prstGeom>
        </p:spPr>
        <p:txBody>
          <a:bodyPr lIns="0" tIns="0" rIns="0" bIns="0" rtlCol="0" anchor="t">
            <a:spAutoFit/>
          </a:bodyPr>
          <a:lstStyle/>
          <a:p>
            <a:pPr>
              <a:lnSpc>
                <a:spcPts val="1960"/>
              </a:lnSpc>
            </a:pPr>
            <a:r>
              <a:rPr lang="en-US" sz="1400" spc="14" dirty="0" smtClean="0">
                <a:solidFill>
                  <a:srgbClr val="000000"/>
                </a:solidFill>
                <a:latin typeface="Kollektif"/>
              </a:rPr>
              <a:t>COVID-19 TRACKER </a:t>
            </a:r>
            <a:r>
              <a:rPr lang="en-US" sz="1400" spc="14" dirty="0">
                <a:solidFill>
                  <a:srgbClr val="000000"/>
                </a:solidFill>
                <a:latin typeface="Kollektif"/>
              </a:rPr>
              <a:t>| May 2020</a:t>
            </a: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0-#ppt_w/2"/>
                                          </p:val>
                                        </p:tav>
                                        <p:tav tm="100000">
                                          <p:val>
                                            <p:strVal val="#ppt_x"/>
                                          </p:val>
                                        </p:tav>
                                      </p:tavLst>
                                    </p:anim>
                                    <p:anim calcmode="lin" valueType="num">
                                      <p:cBhvr additive="base">
                                        <p:cTn id="8" dur="5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29"/>
                                        </p:tgtEl>
                                        <p:attrNameLst>
                                          <p:attrName>style.visibility</p:attrName>
                                        </p:attrNameLst>
                                      </p:cBhvr>
                                      <p:to>
                                        <p:strVal val="visible"/>
                                      </p:to>
                                    </p:set>
                                    <p:animEffect transition="in" filter="fade">
                                      <p:cBhvr>
                                        <p:cTn id="13" dur="1000"/>
                                        <p:tgtEl>
                                          <p:spTgt spid="29"/>
                                        </p:tgtEl>
                                      </p:cBhvr>
                                    </p:animEffect>
                                    <p:anim calcmode="lin" valueType="num">
                                      <p:cBhvr>
                                        <p:cTn id="14" dur="1000" fill="hold"/>
                                        <p:tgtEl>
                                          <p:spTgt spid="29"/>
                                        </p:tgtEl>
                                        <p:attrNameLst>
                                          <p:attrName>ppt_x</p:attrName>
                                        </p:attrNameLst>
                                      </p:cBhvr>
                                      <p:tavLst>
                                        <p:tav tm="0">
                                          <p:val>
                                            <p:strVal val="#ppt_x"/>
                                          </p:val>
                                        </p:tav>
                                        <p:tav tm="100000">
                                          <p:val>
                                            <p:strVal val="#ppt_x"/>
                                          </p:val>
                                        </p:tav>
                                      </p:tavLst>
                                    </p:anim>
                                    <p:anim calcmode="lin" valueType="num">
                                      <p:cBhvr>
                                        <p:cTn id="15" dur="1000" fill="hold"/>
                                        <p:tgtEl>
                                          <p:spTgt spid="29"/>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32"/>
                                        </p:tgtEl>
                                        <p:attrNameLst>
                                          <p:attrName>style.visibility</p:attrName>
                                        </p:attrNameLst>
                                      </p:cBhvr>
                                      <p:to>
                                        <p:strVal val="visible"/>
                                      </p:to>
                                    </p:set>
                                    <p:animEffect transition="in" filter="fade">
                                      <p:cBhvr>
                                        <p:cTn id="20" dur="1000"/>
                                        <p:tgtEl>
                                          <p:spTgt spid="32"/>
                                        </p:tgtEl>
                                      </p:cBhvr>
                                    </p:animEffect>
                                    <p:anim calcmode="lin" valueType="num">
                                      <p:cBhvr>
                                        <p:cTn id="21" dur="1000" fill="hold"/>
                                        <p:tgtEl>
                                          <p:spTgt spid="32"/>
                                        </p:tgtEl>
                                        <p:attrNameLst>
                                          <p:attrName>ppt_x</p:attrName>
                                        </p:attrNameLst>
                                      </p:cBhvr>
                                      <p:tavLst>
                                        <p:tav tm="0">
                                          <p:val>
                                            <p:strVal val="#ppt_x"/>
                                          </p:val>
                                        </p:tav>
                                        <p:tav tm="100000">
                                          <p:val>
                                            <p:strVal val="#ppt_x"/>
                                          </p:val>
                                        </p:tav>
                                      </p:tavLst>
                                    </p:anim>
                                    <p:anim calcmode="lin" valueType="num">
                                      <p:cBhvr>
                                        <p:cTn id="22" dur="1000" fill="hold"/>
                                        <p:tgtEl>
                                          <p:spTgt spid="3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7"/>
          <p:cNvPicPr>
            <a:picLocks noChangeAspect="1"/>
          </p:cNvPicPr>
          <p:nvPr/>
        </p:nvPicPr>
        <p:blipFill>
          <a:blip r:embed="rId2">
            <a:alphaModFix amt="79000"/>
          </a:blip>
          <a:srcRect/>
          <a:stretch>
            <a:fillRect/>
          </a:stretch>
        </p:blipFill>
        <p:spPr>
          <a:xfrm rot="1895221">
            <a:off x="10549243" y="-3212594"/>
            <a:ext cx="8100367" cy="6733430"/>
          </a:xfrm>
          <a:prstGeom prst="rect">
            <a:avLst/>
          </a:prstGeom>
        </p:spPr>
      </p:pic>
      <p:sp>
        <p:nvSpPr>
          <p:cNvPr id="8" name="TextBox 8"/>
          <p:cNvSpPr txBox="1"/>
          <p:nvPr/>
        </p:nvSpPr>
        <p:spPr>
          <a:xfrm>
            <a:off x="2062222" y="1066792"/>
            <a:ext cx="11019092" cy="1102866"/>
          </a:xfrm>
          <a:prstGeom prst="rect">
            <a:avLst/>
          </a:prstGeom>
        </p:spPr>
        <p:txBody>
          <a:bodyPr lIns="0" tIns="0" rIns="0" bIns="0" rtlCol="0" anchor="t">
            <a:spAutoFit/>
          </a:bodyPr>
          <a:lstStyle/>
          <a:p>
            <a:pPr algn="just">
              <a:lnSpc>
                <a:spcPts val="8640"/>
              </a:lnSpc>
            </a:pPr>
            <a:r>
              <a:rPr lang="en-US" sz="7200" u="sng" dirty="0" smtClean="0">
                <a:solidFill>
                  <a:srgbClr val="000000"/>
                </a:solidFill>
                <a:latin typeface="Kollektif"/>
              </a:rPr>
              <a:t>FRONT-END</a:t>
            </a:r>
            <a:endParaRPr lang="en-US" sz="7200" u="sng" dirty="0">
              <a:solidFill>
                <a:srgbClr val="000000"/>
              </a:solidFill>
              <a:latin typeface="Kollektif"/>
            </a:endParaRPr>
          </a:p>
        </p:txBody>
      </p:sp>
      <p:grpSp>
        <p:nvGrpSpPr>
          <p:cNvPr id="9" name="Group 9"/>
          <p:cNvGrpSpPr/>
          <p:nvPr/>
        </p:nvGrpSpPr>
        <p:grpSpPr>
          <a:xfrm>
            <a:off x="2021806" y="3054784"/>
            <a:ext cx="4739164" cy="2948033"/>
            <a:chOff x="0" y="-76200"/>
            <a:chExt cx="6318885" cy="3930709"/>
          </a:xfrm>
        </p:grpSpPr>
        <p:sp>
          <p:nvSpPr>
            <p:cNvPr id="10" name="TextBox 10"/>
            <p:cNvSpPr txBox="1"/>
            <p:nvPr/>
          </p:nvSpPr>
          <p:spPr>
            <a:xfrm>
              <a:off x="0" y="-76200"/>
              <a:ext cx="6318885" cy="491588"/>
            </a:xfrm>
            <a:prstGeom prst="rect">
              <a:avLst/>
            </a:prstGeom>
          </p:spPr>
          <p:txBody>
            <a:bodyPr lIns="0" tIns="0" rIns="0" bIns="0" rtlCol="0" anchor="t">
              <a:spAutoFit/>
            </a:bodyPr>
            <a:lstStyle/>
            <a:p>
              <a:pPr>
                <a:lnSpc>
                  <a:spcPts val="3120"/>
                </a:lnSpc>
              </a:pPr>
              <a:r>
                <a:rPr lang="en-US" sz="2400" spc="24" dirty="0" smtClean="0">
                  <a:solidFill>
                    <a:srgbClr val="000000"/>
                  </a:solidFill>
                  <a:latin typeface="Kollektif"/>
                </a:rPr>
                <a:t>REACT</a:t>
              </a:r>
              <a:endParaRPr lang="en-US" sz="2400" spc="24" dirty="0">
                <a:solidFill>
                  <a:srgbClr val="000000"/>
                </a:solidFill>
                <a:latin typeface="Kollektif"/>
              </a:endParaRPr>
            </a:p>
          </p:txBody>
        </p:sp>
        <p:sp>
          <p:nvSpPr>
            <p:cNvPr id="11" name="TextBox 11"/>
            <p:cNvSpPr txBox="1"/>
            <p:nvPr/>
          </p:nvSpPr>
          <p:spPr>
            <a:xfrm>
              <a:off x="0" y="1084521"/>
              <a:ext cx="6318885" cy="2769988"/>
            </a:xfrm>
            <a:prstGeom prst="rect">
              <a:avLst/>
            </a:prstGeom>
          </p:spPr>
          <p:txBody>
            <a:bodyPr lIns="0" tIns="0" rIns="0" bIns="0" rtlCol="0" anchor="t">
              <a:spAutoFit/>
            </a:bodyPr>
            <a:lstStyle/>
            <a:p>
              <a:pPr>
                <a:lnSpc>
                  <a:spcPts val="2660"/>
                </a:lnSpc>
              </a:pPr>
              <a:r>
                <a:rPr lang="en-IN" sz="1900" dirty="0" smtClean="0">
                  <a:latin typeface="Kollektif" panose="020B0604020101010102" pitchFamily="34" charset="0"/>
                </a:rPr>
                <a:t>React is a JavaScript library for creating user interfaces. React makes it painless to create interactive UIs. It allows us to build encapsulated components that manage their own state, then compose them to make complex UIs.</a:t>
              </a:r>
              <a:endParaRPr lang="en-US" sz="1900" spc="19" dirty="0">
                <a:solidFill>
                  <a:srgbClr val="000000"/>
                </a:solidFill>
                <a:latin typeface="Kollektif" panose="020B0604020101010102" pitchFamily="34" charset="0"/>
              </a:endParaRPr>
            </a:p>
          </p:txBody>
        </p:sp>
      </p:grpSp>
      <p:sp>
        <p:nvSpPr>
          <p:cNvPr id="31" name="TextBox 31"/>
          <p:cNvSpPr txBox="1"/>
          <p:nvPr/>
        </p:nvSpPr>
        <p:spPr>
          <a:xfrm>
            <a:off x="15752451" y="1217996"/>
            <a:ext cx="1164543" cy="859210"/>
          </a:xfrm>
          <a:prstGeom prst="rect">
            <a:avLst/>
          </a:prstGeom>
        </p:spPr>
        <p:txBody>
          <a:bodyPr lIns="0" tIns="0" rIns="0" bIns="0" rtlCol="0" anchor="t">
            <a:spAutoFit/>
          </a:bodyPr>
          <a:lstStyle/>
          <a:p>
            <a:pPr algn="r">
              <a:lnSpc>
                <a:spcPts val="6720"/>
              </a:lnSpc>
            </a:pPr>
            <a:r>
              <a:rPr lang="en-US" sz="5600" spc="-56" dirty="0">
                <a:solidFill>
                  <a:srgbClr val="000000"/>
                </a:solidFill>
                <a:latin typeface="Kollektif"/>
              </a:rPr>
              <a:t>06</a:t>
            </a:r>
          </a:p>
        </p:txBody>
      </p:sp>
      <p:sp>
        <p:nvSpPr>
          <p:cNvPr id="36" name="TextBox 11">
            <a:extLst>
              <a:ext uri="{FF2B5EF4-FFF2-40B4-BE49-F238E27FC236}">
                <a16:creationId xmlns:a16="http://schemas.microsoft.com/office/drawing/2014/main" id="{C3CA9BB1-7C02-44F5-B9E8-622E06D56484}"/>
              </a:ext>
            </a:extLst>
          </p:cNvPr>
          <p:cNvSpPr txBox="1"/>
          <p:nvPr/>
        </p:nvSpPr>
        <p:spPr>
          <a:xfrm>
            <a:off x="2021806" y="6583383"/>
            <a:ext cx="4739164" cy="1384995"/>
          </a:xfrm>
          <a:prstGeom prst="rect">
            <a:avLst/>
          </a:prstGeom>
        </p:spPr>
        <p:txBody>
          <a:bodyPr lIns="0" tIns="0" rIns="0" bIns="0" rtlCol="0" anchor="t">
            <a:spAutoFit/>
          </a:bodyPr>
          <a:lstStyle/>
          <a:p>
            <a:pPr>
              <a:lnSpc>
                <a:spcPts val="2660"/>
              </a:lnSpc>
            </a:pPr>
            <a:r>
              <a:rPr lang="en-IN" sz="1900" spc="19" dirty="0" smtClean="0">
                <a:solidFill>
                  <a:srgbClr val="000000"/>
                </a:solidFill>
                <a:latin typeface="Kollektif" panose="020B0604020101010102" pitchFamily="34" charset="0"/>
              </a:rPr>
              <a:t>React makes us avoid expensive DOM operations, minimize access to the DOM, and, Update elements offline before inserting to the DOM</a:t>
            </a:r>
            <a:endParaRPr lang="en-US" sz="1900" spc="19" dirty="0">
              <a:solidFill>
                <a:srgbClr val="000000"/>
              </a:solidFill>
              <a:latin typeface="Kollektif" panose="020B0604020101010102" pitchFamily="34" charset="0"/>
            </a:endParaRPr>
          </a:p>
        </p:txBody>
      </p:sp>
      <p:sp>
        <p:nvSpPr>
          <p:cNvPr id="39" name="TextBox 12">
            <a:extLst>
              <a:ext uri="{FF2B5EF4-FFF2-40B4-BE49-F238E27FC236}">
                <a16:creationId xmlns:a16="http://schemas.microsoft.com/office/drawing/2014/main" id="{C1E7737B-097B-448E-B7A9-6A6A6C7C6A80}"/>
              </a:ext>
            </a:extLst>
          </p:cNvPr>
          <p:cNvSpPr txBox="1"/>
          <p:nvPr/>
        </p:nvSpPr>
        <p:spPr>
          <a:xfrm>
            <a:off x="2062222" y="8991451"/>
            <a:ext cx="4698748" cy="256480"/>
          </a:xfrm>
          <a:prstGeom prst="rect">
            <a:avLst/>
          </a:prstGeom>
        </p:spPr>
        <p:txBody>
          <a:bodyPr lIns="0" tIns="0" rIns="0" bIns="0" rtlCol="0" anchor="t">
            <a:spAutoFit/>
          </a:bodyPr>
          <a:lstStyle/>
          <a:p>
            <a:pPr>
              <a:lnSpc>
                <a:spcPts val="1960"/>
              </a:lnSpc>
            </a:pPr>
            <a:r>
              <a:rPr lang="en-US" sz="1400" spc="14" dirty="0">
                <a:solidFill>
                  <a:srgbClr val="000000"/>
                </a:solidFill>
                <a:latin typeface="Kollektif"/>
              </a:rPr>
              <a:t>COVID-19 TRACKER </a:t>
            </a:r>
            <a:r>
              <a:rPr lang="en-US" sz="1400" spc="14" dirty="0">
                <a:solidFill>
                  <a:srgbClr val="000000"/>
                </a:solidFill>
                <a:latin typeface="Kollektif"/>
              </a:rPr>
              <a:t>| May 2020</a:t>
            </a:r>
          </a:p>
        </p:txBody>
      </p:sp>
    </p:spTree>
    <p:extLst>
      <p:ext uri="{BB962C8B-B14F-4D97-AF65-F5344CB8AC3E}">
        <p14:creationId xmlns:p14="http://schemas.microsoft.com/office/powerpoint/2010/main" val="415451935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6"/>
                                        </p:tgtEl>
                                        <p:attrNameLst>
                                          <p:attrName>style.visibility</p:attrName>
                                        </p:attrNameLst>
                                      </p:cBhvr>
                                      <p:to>
                                        <p:strVal val="visible"/>
                                      </p:to>
                                    </p:set>
                                    <p:animEffect transition="in" filter="fade">
                                      <p:cBhvr>
                                        <p:cTn id="12" dur="1000"/>
                                        <p:tgtEl>
                                          <p:spTgt spid="36"/>
                                        </p:tgtEl>
                                      </p:cBhvr>
                                    </p:animEffect>
                                    <p:anim calcmode="lin" valueType="num">
                                      <p:cBhvr>
                                        <p:cTn id="13" dur="1000" fill="hold"/>
                                        <p:tgtEl>
                                          <p:spTgt spid="36"/>
                                        </p:tgtEl>
                                        <p:attrNameLst>
                                          <p:attrName>ppt_x</p:attrName>
                                        </p:attrNameLst>
                                      </p:cBhvr>
                                      <p:tavLst>
                                        <p:tav tm="0">
                                          <p:val>
                                            <p:strVal val="#ppt_x"/>
                                          </p:val>
                                        </p:tav>
                                        <p:tav tm="100000">
                                          <p:val>
                                            <p:strVal val="#ppt_x"/>
                                          </p:val>
                                        </p:tav>
                                      </p:tavLst>
                                    </p:anim>
                                    <p:anim calcmode="lin" valueType="num">
                                      <p:cBhvr>
                                        <p:cTn id="14" dur="1000" fill="hold"/>
                                        <p:tgtEl>
                                          <p:spTgt spid="3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08170" y="7491742"/>
            <a:ext cx="17382765" cy="7612385"/>
            <a:chOff x="0" y="0"/>
            <a:chExt cx="23177020" cy="10149846"/>
          </a:xfrm>
        </p:grpSpPr>
        <p:pic>
          <p:nvPicPr>
            <p:cNvPr id="3" name="Picture 3"/>
            <p:cNvPicPr>
              <a:picLocks noChangeAspect="1"/>
            </p:cNvPicPr>
            <p:nvPr/>
          </p:nvPicPr>
          <p:blipFill>
            <a:blip r:embed="rId2">
              <a:alphaModFix amt="64000"/>
            </a:blip>
            <a:srcRect/>
            <a:stretch>
              <a:fillRect/>
            </a:stretch>
          </p:blipFill>
          <p:spPr>
            <a:xfrm rot="-10736442">
              <a:off x="90774" y="109581"/>
              <a:ext cx="11946687" cy="9930683"/>
            </a:xfrm>
            <a:prstGeom prst="rect">
              <a:avLst/>
            </a:prstGeom>
          </p:spPr>
        </p:pic>
        <p:pic>
          <p:nvPicPr>
            <p:cNvPr id="4" name="Picture 4"/>
            <p:cNvPicPr>
              <a:picLocks noChangeAspect="1"/>
            </p:cNvPicPr>
            <p:nvPr/>
          </p:nvPicPr>
          <p:blipFill>
            <a:blip r:embed="rId3">
              <a:alphaModFix amt="64000"/>
            </a:blip>
            <a:srcRect/>
            <a:stretch>
              <a:fillRect/>
            </a:stretch>
          </p:blipFill>
          <p:spPr>
            <a:xfrm rot="-10736442">
              <a:off x="6862423" y="109581"/>
              <a:ext cx="11946687" cy="9930683"/>
            </a:xfrm>
            <a:prstGeom prst="rect">
              <a:avLst/>
            </a:prstGeom>
          </p:spPr>
        </p:pic>
        <p:pic>
          <p:nvPicPr>
            <p:cNvPr id="5" name="Picture 5"/>
            <p:cNvPicPr>
              <a:picLocks noChangeAspect="1"/>
            </p:cNvPicPr>
            <p:nvPr/>
          </p:nvPicPr>
          <p:blipFill>
            <a:blip r:embed="rId2">
              <a:alphaModFix amt="64000"/>
            </a:blip>
            <a:srcRect/>
            <a:stretch>
              <a:fillRect/>
            </a:stretch>
          </p:blipFill>
          <p:spPr>
            <a:xfrm rot="-10736442">
              <a:off x="11139560" y="109581"/>
              <a:ext cx="11946687" cy="9930683"/>
            </a:xfrm>
            <a:prstGeom prst="rect">
              <a:avLst/>
            </a:prstGeom>
          </p:spPr>
        </p:pic>
      </p:grpSp>
      <p:sp>
        <p:nvSpPr>
          <p:cNvPr id="11" name="TextBox 11"/>
          <p:cNvSpPr txBox="1"/>
          <p:nvPr/>
        </p:nvSpPr>
        <p:spPr>
          <a:xfrm>
            <a:off x="2219185" y="921909"/>
            <a:ext cx="9132850" cy="866712"/>
          </a:xfrm>
          <a:prstGeom prst="rect">
            <a:avLst/>
          </a:prstGeom>
        </p:spPr>
        <p:txBody>
          <a:bodyPr lIns="0" tIns="0" rIns="0" bIns="0" rtlCol="0" anchor="t">
            <a:spAutoFit/>
          </a:bodyPr>
          <a:lstStyle/>
          <a:p>
            <a:pPr algn="just">
              <a:lnSpc>
                <a:spcPts val="7280"/>
              </a:lnSpc>
            </a:pPr>
            <a:r>
              <a:rPr lang="en-US" sz="5600" u="sng" spc="56" dirty="0" smtClean="0">
                <a:solidFill>
                  <a:srgbClr val="000000"/>
                </a:solidFill>
                <a:latin typeface="Kollektif"/>
              </a:rPr>
              <a:t>NEWS</a:t>
            </a:r>
            <a:endParaRPr lang="en-US" sz="5600" u="sng" spc="56" dirty="0">
              <a:solidFill>
                <a:srgbClr val="000000"/>
              </a:solidFill>
              <a:latin typeface="Kollektif"/>
            </a:endParaRPr>
          </a:p>
        </p:txBody>
      </p:sp>
      <p:sp>
        <p:nvSpPr>
          <p:cNvPr id="24" name="TextBox 24"/>
          <p:cNvSpPr txBox="1"/>
          <p:nvPr/>
        </p:nvSpPr>
        <p:spPr>
          <a:xfrm>
            <a:off x="15472989" y="1791937"/>
            <a:ext cx="1164543" cy="859210"/>
          </a:xfrm>
          <a:prstGeom prst="rect">
            <a:avLst/>
          </a:prstGeom>
        </p:spPr>
        <p:txBody>
          <a:bodyPr lIns="0" tIns="0" rIns="0" bIns="0" rtlCol="0" anchor="t">
            <a:spAutoFit/>
          </a:bodyPr>
          <a:lstStyle/>
          <a:p>
            <a:pPr algn="ctr">
              <a:lnSpc>
                <a:spcPts val="6720"/>
              </a:lnSpc>
            </a:pPr>
            <a:r>
              <a:rPr lang="en-US" sz="5600" spc="-56" dirty="0">
                <a:solidFill>
                  <a:srgbClr val="000000"/>
                </a:solidFill>
                <a:latin typeface="Kollektif"/>
              </a:rPr>
              <a:t>08</a:t>
            </a:r>
          </a:p>
        </p:txBody>
      </p:sp>
      <p:sp>
        <p:nvSpPr>
          <p:cNvPr id="26" name="TextBox 12">
            <a:extLst>
              <a:ext uri="{FF2B5EF4-FFF2-40B4-BE49-F238E27FC236}">
                <a16:creationId xmlns:a16="http://schemas.microsoft.com/office/drawing/2014/main" id="{03412D5B-CB55-4912-8920-91888873FAB6}"/>
              </a:ext>
            </a:extLst>
          </p:cNvPr>
          <p:cNvSpPr txBox="1"/>
          <p:nvPr/>
        </p:nvSpPr>
        <p:spPr>
          <a:xfrm>
            <a:off x="2062222" y="8991451"/>
            <a:ext cx="4698748" cy="256480"/>
          </a:xfrm>
          <a:prstGeom prst="rect">
            <a:avLst/>
          </a:prstGeom>
        </p:spPr>
        <p:txBody>
          <a:bodyPr lIns="0" tIns="0" rIns="0" bIns="0" rtlCol="0" anchor="t">
            <a:spAutoFit/>
          </a:bodyPr>
          <a:lstStyle/>
          <a:p>
            <a:pPr>
              <a:lnSpc>
                <a:spcPts val="1960"/>
              </a:lnSpc>
            </a:pPr>
            <a:r>
              <a:rPr lang="en-US" sz="1400" spc="14" dirty="0">
                <a:solidFill>
                  <a:srgbClr val="000000"/>
                </a:solidFill>
                <a:latin typeface="Kollektif"/>
              </a:rPr>
              <a:t>COVID-19 TRACKER </a:t>
            </a:r>
            <a:r>
              <a:rPr lang="en-US" sz="1400" spc="14" dirty="0">
                <a:solidFill>
                  <a:srgbClr val="000000"/>
                </a:solidFill>
                <a:latin typeface="Kollektif"/>
              </a:rPr>
              <a:t>| May 2020</a:t>
            </a:r>
          </a:p>
        </p:txBody>
      </p:sp>
      <p:sp>
        <p:nvSpPr>
          <p:cNvPr id="28" name="TextBox 10">
            <a:extLst>
              <a:ext uri="{FF2B5EF4-FFF2-40B4-BE49-F238E27FC236}">
                <a16:creationId xmlns:a16="http://schemas.microsoft.com/office/drawing/2014/main" id="{2AD762DB-A5B6-4760-9240-C968FB2DC3AC}"/>
              </a:ext>
            </a:extLst>
          </p:cNvPr>
          <p:cNvSpPr txBox="1"/>
          <p:nvPr/>
        </p:nvSpPr>
        <p:spPr>
          <a:xfrm>
            <a:off x="2224265" y="3326431"/>
            <a:ext cx="6997196" cy="1987724"/>
          </a:xfrm>
          <a:prstGeom prst="rect">
            <a:avLst/>
          </a:prstGeom>
        </p:spPr>
        <p:txBody>
          <a:bodyPr wrap="square" lIns="0" tIns="0" rIns="0" bIns="0" rtlCol="0" anchor="t">
            <a:spAutoFit/>
          </a:bodyPr>
          <a:lstStyle/>
          <a:p>
            <a:pPr>
              <a:lnSpc>
                <a:spcPts val="3120"/>
              </a:lnSpc>
            </a:pPr>
            <a:r>
              <a:rPr lang="en-US" sz="2400" spc="24" dirty="0" smtClean="0">
                <a:solidFill>
                  <a:srgbClr val="000000"/>
                </a:solidFill>
                <a:latin typeface="Kollektif"/>
              </a:rPr>
              <a:t>The NEWS displayed in the web-portal </a:t>
            </a:r>
            <a:r>
              <a:rPr lang="en-US" sz="2400" spc="24" dirty="0" smtClean="0">
                <a:solidFill>
                  <a:srgbClr val="000000"/>
                </a:solidFill>
                <a:latin typeface="Kollektif"/>
              </a:rPr>
              <a:t>undergoes an AI filter. The AI filters out all the scam and fraud NEWS with the help of Machine Learning Techniques. The top 3 NEWS obtained from the filtered NEWS is displayed in the web-portal. </a:t>
            </a:r>
            <a:r>
              <a:rPr lang="en-US" sz="2400" spc="24" dirty="0" smtClean="0">
                <a:solidFill>
                  <a:srgbClr val="000000"/>
                </a:solidFill>
                <a:latin typeface="Kollektif"/>
              </a:rPr>
              <a:t>   </a:t>
            </a:r>
            <a:endParaRPr lang="en-US" sz="2400" spc="24" dirty="0">
              <a:solidFill>
                <a:srgbClr val="000000"/>
              </a:solidFill>
              <a:latin typeface="Kollektif"/>
            </a:endParaRPr>
          </a:p>
        </p:txBody>
      </p:sp>
      <p:sp>
        <p:nvSpPr>
          <p:cNvPr id="31" name="TextBox 11">
            <a:extLst>
              <a:ext uri="{FF2B5EF4-FFF2-40B4-BE49-F238E27FC236}">
                <a16:creationId xmlns:a16="http://schemas.microsoft.com/office/drawing/2014/main" id="{6EC8EE7F-E35F-412A-9698-414D5767ED0C}"/>
              </a:ext>
            </a:extLst>
          </p:cNvPr>
          <p:cNvSpPr txBox="1"/>
          <p:nvPr/>
        </p:nvSpPr>
        <p:spPr>
          <a:xfrm>
            <a:off x="2219185" y="6049389"/>
            <a:ext cx="7002276" cy="692497"/>
          </a:xfrm>
          <a:prstGeom prst="rect">
            <a:avLst/>
          </a:prstGeom>
        </p:spPr>
        <p:txBody>
          <a:bodyPr wrap="square" lIns="0" tIns="0" rIns="0" bIns="0" rtlCol="0" anchor="t">
            <a:spAutoFit/>
          </a:bodyPr>
          <a:lstStyle/>
          <a:p>
            <a:pPr>
              <a:lnSpc>
                <a:spcPts val="2660"/>
              </a:lnSpc>
            </a:pPr>
            <a:r>
              <a:rPr lang="en-IN" sz="2400" spc="19" dirty="0" smtClean="0">
                <a:solidFill>
                  <a:srgbClr val="000000"/>
                </a:solidFill>
                <a:latin typeface="Kollektif" panose="020B0604020101010102" pitchFamily="34" charset="0"/>
              </a:rPr>
              <a:t>Currently, the web-portal only supports Global NEWS although country-wise NEWS can be added.</a:t>
            </a:r>
            <a:endParaRPr lang="en-US" sz="2400" spc="19" dirty="0">
              <a:solidFill>
                <a:srgbClr val="000000"/>
              </a:solidFill>
              <a:latin typeface="Kollektif" panose="020B0604020101010102" pitchFamily="34" charset="0"/>
            </a:endParaRPr>
          </a:p>
        </p:txBody>
      </p:sp>
    </p:spTree>
    <p:extLst>
      <p:ext uri="{BB962C8B-B14F-4D97-AF65-F5344CB8AC3E}">
        <p14:creationId xmlns:p14="http://schemas.microsoft.com/office/powerpoint/2010/main" val="110139224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1000"/>
                                        <p:tgtEl>
                                          <p:spTgt spid="31"/>
                                        </p:tgtEl>
                                      </p:cBhvr>
                                    </p:animEffect>
                                    <p:anim calcmode="lin" valueType="num">
                                      <p:cBhvr>
                                        <p:cTn id="8" dur="1000" fill="hold"/>
                                        <p:tgtEl>
                                          <p:spTgt spid="31"/>
                                        </p:tgtEl>
                                        <p:attrNameLst>
                                          <p:attrName>ppt_x</p:attrName>
                                        </p:attrNameLst>
                                      </p:cBhvr>
                                      <p:tavLst>
                                        <p:tav tm="0">
                                          <p:val>
                                            <p:strVal val="#ppt_x"/>
                                          </p:val>
                                        </p:tav>
                                        <p:tav tm="100000">
                                          <p:val>
                                            <p:strVal val="#ppt_x"/>
                                          </p:val>
                                        </p:tav>
                                      </p:tavLst>
                                    </p:anim>
                                    <p:anim calcmode="lin" valueType="num">
                                      <p:cBhvr>
                                        <p:cTn id="9" dur="1000" fill="hold"/>
                                        <p:tgtEl>
                                          <p:spTgt spid="3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7"/>
          <p:cNvPicPr>
            <a:picLocks noChangeAspect="1"/>
          </p:cNvPicPr>
          <p:nvPr/>
        </p:nvPicPr>
        <p:blipFill>
          <a:blip r:embed="rId2">
            <a:alphaModFix amt="79000"/>
          </a:blip>
          <a:srcRect/>
          <a:stretch>
            <a:fillRect/>
          </a:stretch>
        </p:blipFill>
        <p:spPr>
          <a:xfrm rot="1895221">
            <a:off x="10549243" y="-3212594"/>
            <a:ext cx="8100367" cy="6733430"/>
          </a:xfrm>
          <a:prstGeom prst="rect">
            <a:avLst/>
          </a:prstGeom>
        </p:spPr>
      </p:pic>
      <p:sp>
        <p:nvSpPr>
          <p:cNvPr id="8" name="TextBox 8"/>
          <p:cNvSpPr txBox="1"/>
          <p:nvPr/>
        </p:nvSpPr>
        <p:spPr>
          <a:xfrm>
            <a:off x="1028700" y="3489201"/>
            <a:ext cx="16230600" cy="3308598"/>
          </a:xfrm>
          <a:prstGeom prst="rect">
            <a:avLst/>
          </a:prstGeom>
        </p:spPr>
        <p:txBody>
          <a:bodyPr wrap="square" lIns="0" tIns="0" rIns="0" bIns="0" rtlCol="0" anchor="t">
            <a:spAutoFit/>
          </a:bodyPr>
          <a:lstStyle/>
          <a:p>
            <a:pPr algn="just">
              <a:lnSpc>
                <a:spcPts val="8640"/>
              </a:lnSpc>
            </a:pPr>
            <a:r>
              <a:rPr lang="en-US" sz="7200" dirty="0">
                <a:solidFill>
                  <a:srgbClr val="000000"/>
                </a:solidFill>
                <a:latin typeface="Kollektif"/>
              </a:rPr>
              <a:t>“</a:t>
            </a:r>
            <a:r>
              <a:rPr lang="en-GB" sz="7200" dirty="0"/>
              <a:t>Somewhere along the way, we must learn that there is nothing greater than to do something for others</a:t>
            </a:r>
            <a:r>
              <a:rPr lang="en-US" sz="7200" dirty="0">
                <a:solidFill>
                  <a:srgbClr val="000000"/>
                </a:solidFill>
                <a:latin typeface="Kollektif"/>
              </a:rPr>
              <a:t>”</a:t>
            </a:r>
          </a:p>
        </p:txBody>
      </p:sp>
      <p:grpSp>
        <p:nvGrpSpPr>
          <p:cNvPr id="9" name="Group 9"/>
          <p:cNvGrpSpPr/>
          <p:nvPr/>
        </p:nvGrpSpPr>
        <p:grpSpPr>
          <a:xfrm>
            <a:off x="10896600" y="6797799"/>
            <a:ext cx="4922538" cy="1200144"/>
            <a:chOff x="0" y="-76200"/>
            <a:chExt cx="6318885" cy="1600192"/>
          </a:xfrm>
        </p:grpSpPr>
        <p:sp>
          <p:nvSpPr>
            <p:cNvPr id="10" name="TextBox 10"/>
            <p:cNvSpPr txBox="1"/>
            <p:nvPr/>
          </p:nvSpPr>
          <p:spPr>
            <a:xfrm>
              <a:off x="0" y="-76200"/>
              <a:ext cx="6318885" cy="530060"/>
            </a:xfrm>
            <a:prstGeom prst="rect">
              <a:avLst/>
            </a:prstGeom>
          </p:spPr>
          <p:txBody>
            <a:bodyPr lIns="0" tIns="0" rIns="0" bIns="0" rtlCol="0" anchor="t">
              <a:spAutoFit/>
            </a:bodyPr>
            <a:lstStyle/>
            <a:p>
              <a:pPr>
                <a:lnSpc>
                  <a:spcPts val="3120"/>
                </a:lnSpc>
              </a:pPr>
              <a:r>
                <a:rPr lang="en-US" sz="3200" spc="24" dirty="0">
                  <a:solidFill>
                    <a:srgbClr val="000000"/>
                  </a:solidFill>
                  <a:latin typeface="Kollektif"/>
                </a:rPr>
                <a:t>Martin Luther King Jr.</a:t>
              </a:r>
            </a:p>
          </p:txBody>
        </p:sp>
        <p:sp>
          <p:nvSpPr>
            <p:cNvPr id="11" name="TextBox 11"/>
            <p:cNvSpPr txBox="1"/>
            <p:nvPr/>
          </p:nvSpPr>
          <p:spPr>
            <a:xfrm>
              <a:off x="0" y="600663"/>
              <a:ext cx="6318885" cy="923329"/>
            </a:xfrm>
            <a:prstGeom prst="rect">
              <a:avLst/>
            </a:prstGeom>
          </p:spPr>
          <p:txBody>
            <a:bodyPr lIns="0" tIns="0" rIns="0" bIns="0" rtlCol="0" anchor="t">
              <a:spAutoFit/>
            </a:bodyPr>
            <a:lstStyle/>
            <a:p>
              <a:pPr>
                <a:lnSpc>
                  <a:spcPts val="2660"/>
                </a:lnSpc>
              </a:pPr>
              <a:r>
                <a:rPr lang="en-GB" sz="2400" dirty="0"/>
                <a:t>The Three Dimensions Of A Complete Life </a:t>
              </a:r>
              <a:endParaRPr lang="en-US" sz="2400" spc="19" dirty="0">
                <a:solidFill>
                  <a:srgbClr val="000000"/>
                </a:solidFill>
                <a:latin typeface="Kollektif"/>
              </a:endParaRPr>
            </a:p>
          </p:txBody>
        </p:sp>
      </p:gr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64000"/>
          </a:blip>
          <a:srcRect/>
          <a:stretch>
            <a:fillRect/>
          </a:stretch>
        </p:blipFill>
        <p:spPr>
          <a:xfrm rot="-6449530">
            <a:off x="1919" y="2635337"/>
            <a:ext cx="6509498" cy="5411020"/>
          </a:xfrm>
          <a:prstGeom prst="rect">
            <a:avLst/>
          </a:prstGeom>
        </p:spPr>
      </p:pic>
      <p:pic>
        <p:nvPicPr>
          <p:cNvPr id="3" name="Picture 3"/>
          <p:cNvPicPr>
            <a:picLocks noChangeAspect="1"/>
          </p:cNvPicPr>
          <p:nvPr/>
        </p:nvPicPr>
        <p:blipFill>
          <a:blip r:embed="rId3">
            <a:alphaModFix amt="98000"/>
          </a:blip>
          <a:srcRect/>
          <a:stretch>
            <a:fillRect/>
          </a:stretch>
        </p:blipFill>
        <p:spPr>
          <a:xfrm rot="-10800000">
            <a:off x="3011012" y="3173009"/>
            <a:ext cx="3566985" cy="3566985"/>
          </a:xfrm>
          <a:prstGeom prst="rect">
            <a:avLst/>
          </a:prstGeom>
        </p:spPr>
      </p:pic>
      <p:sp>
        <p:nvSpPr>
          <p:cNvPr id="4" name="TextBox 4"/>
          <p:cNvSpPr txBox="1"/>
          <p:nvPr/>
        </p:nvSpPr>
        <p:spPr>
          <a:xfrm>
            <a:off x="4648200" y="4331133"/>
            <a:ext cx="6264011" cy="962315"/>
          </a:xfrm>
          <a:prstGeom prst="rect">
            <a:avLst/>
          </a:prstGeom>
        </p:spPr>
        <p:txBody>
          <a:bodyPr lIns="0" tIns="0" rIns="0" bIns="0" rtlCol="0" anchor="t">
            <a:spAutoFit/>
          </a:bodyPr>
          <a:lstStyle/>
          <a:p>
            <a:pPr>
              <a:lnSpc>
                <a:spcPts val="8640"/>
              </a:lnSpc>
            </a:pPr>
            <a:r>
              <a:rPr lang="en-US" sz="4600" u="sng" dirty="0" smtClean="0">
                <a:solidFill>
                  <a:srgbClr val="000000"/>
                </a:solidFill>
                <a:latin typeface="Kollektif"/>
              </a:rPr>
              <a:t>COVID-19 TRACKER</a:t>
            </a:r>
            <a:endParaRPr lang="en-US" sz="4600" u="sng" dirty="0">
              <a:solidFill>
                <a:srgbClr val="000000"/>
              </a:solidFill>
              <a:latin typeface="Kollektif"/>
            </a:endParaRPr>
          </a:p>
        </p:txBody>
      </p:sp>
      <p:grpSp>
        <p:nvGrpSpPr>
          <p:cNvPr id="5" name="Group 5"/>
          <p:cNvGrpSpPr/>
          <p:nvPr/>
        </p:nvGrpSpPr>
        <p:grpSpPr>
          <a:xfrm>
            <a:off x="11278290" y="3075850"/>
            <a:ext cx="5406034" cy="4086456"/>
            <a:chOff x="0" y="-76200"/>
            <a:chExt cx="7208046" cy="5448608"/>
          </a:xfrm>
        </p:grpSpPr>
        <p:sp>
          <p:nvSpPr>
            <p:cNvPr id="6" name="TextBox 6"/>
            <p:cNvSpPr txBox="1"/>
            <p:nvPr/>
          </p:nvSpPr>
          <p:spPr>
            <a:xfrm>
              <a:off x="0" y="-76200"/>
              <a:ext cx="7208046" cy="491588"/>
            </a:xfrm>
            <a:prstGeom prst="rect">
              <a:avLst/>
            </a:prstGeom>
          </p:spPr>
          <p:txBody>
            <a:bodyPr lIns="0" tIns="0" rIns="0" bIns="0" rtlCol="0" anchor="t">
              <a:spAutoFit/>
            </a:bodyPr>
            <a:lstStyle/>
            <a:p>
              <a:pPr>
                <a:lnSpc>
                  <a:spcPts val="3120"/>
                </a:lnSpc>
              </a:pPr>
              <a:r>
                <a:rPr lang="en-US" sz="2400" spc="24" dirty="0">
                  <a:solidFill>
                    <a:srgbClr val="000000"/>
                  </a:solidFill>
                  <a:latin typeface="Kollektif"/>
                </a:rPr>
                <a:t>MEMBERS TO FINISH AND SHINE</a:t>
              </a:r>
            </a:p>
          </p:txBody>
        </p:sp>
        <p:sp>
          <p:nvSpPr>
            <p:cNvPr id="7" name="TextBox 7"/>
            <p:cNvSpPr txBox="1"/>
            <p:nvPr/>
          </p:nvSpPr>
          <p:spPr>
            <a:xfrm>
              <a:off x="0" y="976536"/>
              <a:ext cx="7208046" cy="440463"/>
            </a:xfrm>
            <a:prstGeom prst="rect">
              <a:avLst/>
            </a:prstGeom>
          </p:spPr>
          <p:txBody>
            <a:bodyPr lIns="0" tIns="0" rIns="0" bIns="0" rtlCol="0" anchor="t">
              <a:spAutoFit/>
            </a:bodyPr>
            <a:lstStyle/>
            <a:p>
              <a:pPr>
                <a:lnSpc>
                  <a:spcPts val="2940"/>
                </a:lnSpc>
              </a:pPr>
              <a:r>
                <a:rPr lang="en-US" sz="2100" spc="63" dirty="0">
                  <a:solidFill>
                    <a:srgbClr val="000000"/>
                  </a:solidFill>
                  <a:latin typeface="Kollektif Bold"/>
                </a:rPr>
                <a:t>Adhiyan S.B</a:t>
              </a:r>
            </a:p>
          </p:txBody>
        </p:sp>
        <p:sp>
          <p:nvSpPr>
            <p:cNvPr id="8" name="TextBox 8"/>
            <p:cNvSpPr txBox="1"/>
            <p:nvPr/>
          </p:nvSpPr>
          <p:spPr>
            <a:xfrm>
              <a:off x="0" y="1649693"/>
              <a:ext cx="7208046" cy="420715"/>
            </a:xfrm>
            <a:prstGeom prst="rect">
              <a:avLst/>
            </a:prstGeom>
          </p:spPr>
          <p:txBody>
            <a:bodyPr lIns="0" tIns="0" rIns="0" bIns="0" rtlCol="0" anchor="t">
              <a:spAutoFit/>
            </a:bodyPr>
            <a:lstStyle/>
            <a:p>
              <a:pPr>
                <a:lnSpc>
                  <a:spcPts val="2660"/>
                </a:lnSpc>
              </a:pPr>
              <a:r>
                <a:rPr lang="en-US" sz="1900" spc="19" dirty="0">
                  <a:solidFill>
                    <a:srgbClr val="000000"/>
                  </a:solidFill>
                  <a:latin typeface="Kollektif"/>
                </a:rPr>
                <a:t>10350</a:t>
              </a:r>
            </a:p>
          </p:txBody>
        </p:sp>
        <p:sp>
          <p:nvSpPr>
            <p:cNvPr id="9" name="TextBox 9"/>
            <p:cNvSpPr txBox="1"/>
            <p:nvPr/>
          </p:nvSpPr>
          <p:spPr>
            <a:xfrm>
              <a:off x="0" y="2627536"/>
              <a:ext cx="7208046" cy="440463"/>
            </a:xfrm>
            <a:prstGeom prst="rect">
              <a:avLst/>
            </a:prstGeom>
          </p:spPr>
          <p:txBody>
            <a:bodyPr lIns="0" tIns="0" rIns="0" bIns="0" rtlCol="0" anchor="t">
              <a:spAutoFit/>
            </a:bodyPr>
            <a:lstStyle/>
            <a:p>
              <a:pPr>
                <a:lnSpc>
                  <a:spcPts val="2940"/>
                </a:lnSpc>
              </a:pPr>
              <a:r>
                <a:rPr lang="en-US" sz="2100" spc="63" dirty="0">
                  <a:solidFill>
                    <a:srgbClr val="000000"/>
                  </a:solidFill>
                  <a:latin typeface="Kollektif Bold"/>
                </a:rPr>
                <a:t>Bishal Saha</a:t>
              </a:r>
            </a:p>
          </p:txBody>
        </p:sp>
        <p:sp>
          <p:nvSpPr>
            <p:cNvPr id="10" name="TextBox 10"/>
            <p:cNvSpPr txBox="1"/>
            <p:nvPr/>
          </p:nvSpPr>
          <p:spPr>
            <a:xfrm>
              <a:off x="0" y="3300693"/>
              <a:ext cx="7208046" cy="420715"/>
            </a:xfrm>
            <a:prstGeom prst="rect">
              <a:avLst/>
            </a:prstGeom>
          </p:spPr>
          <p:txBody>
            <a:bodyPr lIns="0" tIns="0" rIns="0" bIns="0" rtlCol="0" anchor="t">
              <a:spAutoFit/>
            </a:bodyPr>
            <a:lstStyle/>
            <a:p>
              <a:pPr>
                <a:lnSpc>
                  <a:spcPts val="2660"/>
                </a:lnSpc>
              </a:pPr>
              <a:r>
                <a:rPr lang="en-US" sz="1900" spc="19" dirty="0">
                  <a:solidFill>
                    <a:srgbClr val="000000"/>
                  </a:solidFill>
                  <a:latin typeface="Kollektif"/>
                </a:rPr>
                <a:t>11313</a:t>
              </a:r>
            </a:p>
          </p:txBody>
        </p:sp>
        <p:sp>
          <p:nvSpPr>
            <p:cNvPr id="11" name="TextBox 11"/>
            <p:cNvSpPr txBox="1"/>
            <p:nvPr/>
          </p:nvSpPr>
          <p:spPr>
            <a:xfrm>
              <a:off x="0" y="4278536"/>
              <a:ext cx="7208046" cy="440463"/>
            </a:xfrm>
            <a:prstGeom prst="rect">
              <a:avLst/>
            </a:prstGeom>
          </p:spPr>
          <p:txBody>
            <a:bodyPr lIns="0" tIns="0" rIns="0" bIns="0" rtlCol="0" anchor="t">
              <a:spAutoFit/>
            </a:bodyPr>
            <a:lstStyle/>
            <a:p>
              <a:pPr>
                <a:lnSpc>
                  <a:spcPts val="2940"/>
                </a:lnSpc>
              </a:pPr>
              <a:r>
                <a:rPr lang="en-US" sz="2100" spc="63" dirty="0">
                  <a:solidFill>
                    <a:srgbClr val="000000"/>
                  </a:solidFill>
                  <a:latin typeface="Kollektif Bold"/>
                </a:rPr>
                <a:t>Kunal Prasad</a:t>
              </a:r>
            </a:p>
          </p:txBody>
        </p:sp>
        <p:sp>
          <p:nvSpPr>
            <p:cNvPr id="12" name="TextBox 12"/>
            <p:cNvSpPr txBox="1"/>
            <p:nvPr/>
          </p:nvSpPr>
          <p:spPr>
            <a:xfrm>
              <a:off x="0" y="4951693"/>
              <a:ext cx="7208046" cy="420715"/>
            </a:xfrm>
            <a:prstGeom prst="rect">
              <a:avLst/>
            </a:prstGeom>
          </p:spPr>
          <p:txBody>
            <a:bodyPr lIns="0" tIns="0" rIns="0" bIns="0" rtlCol="0" anchor="t">
              <a:spAutoFit/>
            </a:bodyPr>
            <a:lstStyle/>
            <a:p>
              <a:pPr>
                <a:lnSpc>
                  <a:spcPts val="2660"/>
                </a:lnSpc>
              </a:pPr>
              <a:r>
                <a:rPr lang="en-US" sz="1900" spc="19" dirty="0">
                  <a:solidFill>
                    <a:srgbClr val="000000"/>
                  </a:solidFill>
                  <a:latin typeface="Kollektif"/>
                </a:rPr>
                <a:t>10313</a:t>
              </a:r>
            </a:p>
          </p:txBody>
        </p:sp>
      </p:grpSp>
      <p:sp>
        <p:nvSpPr>
          <p:cNvPr id="18" name="TextBox 12">
            <a:extLst>
              <a:ext uri="{FF2B5EF4-FFF2-40B4-BE49-F238E27FC236}">
                <a16:creationId xmlns:a16="http://schemas.microsoft.com/office/drawing/2014/main" id="{BEFC3669-7AEA-453C-8F8F-BA0B79E33E5A}"/>
              </a:ext>
            </a:extLst>
          </p:cNvPr>
          <p:cNvSpPr txBox="1"/>
          <p:nvPr/>
        </p:nvSpPr>
        <p:spPr>
          <a:xfrm>
            <a:off x="11278290" y="8184541"/>
            <a:ext cx="2894910" cy="256480"/>
          </a:xfrm>
          <a:prstGeom prst="rect">
            <a:avLst/>
          </a:prstGeom>
        </p:spPr>
        <p:txBody>
          <a:bodyPr wrap="square" lIns="0" tIns="0" rIns="0" bIns="0" rtlCol="0" anchor="t">
            <a:spAutoFit/>
          </a:bodyPr>
          <a:lstStyle/>
          <a:p>
            <a:pPr>
              <a:lnSpc>
                <a:spcPts val="1960"/>
              </a:lnSpc>
            </a:pPr>
            <a:r>
              <a:rPr lang="en-US" sz="2800" spc="14" dirty="0" smtClean="0">
                <a:solidFill>
                  <a:srgbClr val="000000"/>
                </a:solidFill>
                <a:latin typeface="Kollektif"/>
              </a:rPr>
              <a:t>May </a:t>
            </a:r>
            <a:r>
              <a:rPr lang="en-US" sz="2800" spc="14" dirty="0">
                <a:solidFill>
                  <a:srgbClr val="000000"/>
                </a:solidFill>
                <a:latin typeface="Kollektif"/>
              </a:rPr>
              <a:t>2020</a:t>
            </a:r>
          </a:p>
        </p:txBody>
      </p:sp>
      <p:pic>
        <p:nvPicPr>
          <p:cNvPr id="20" name="Picture 19">
            <a:extLst>
              <a:ext uri="{FF2B5EF4-FFF2-40B4-BE49-F238E27FC236}">
                <a16:creationId xmlns:a16="http://schemas.microsoft.com/office/drawing/2014/main" id="{88226396-9C81-4790-86B0-781620724DF8}"/>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278290" y="1918756"/>
            <a:ext cx="4114110" cy="924411"/>
          </a:xfrm>
          <a:prstGeom prst="rect">
            <a:avLst/>
          </a:prstGeom>
        </p:spPr>
      </p:pic>
    </p:spTree>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1000"/>
                                        <p:tgtEl>
                                          <p:spTgt spid="20"/>
                                        </p:tgtEl>
                                      </p:cBhvr>
                                    </p:animEffect>
                                    <p:anim calcmode="lin" valueType="num">
                                      <p:cBhvr>
                                        <p:cTn id="8" dur="1000" fill="hold"/>
                                        <p:tgtEl>
                                          <p:spTgt spid="20"/>
                                        </p:tgtEl>
                                        <p:attrNameLst>
                                          <p:attrName>ppt_x</p:attrName>
                                        </p:attrNameLst>
                                      </p:cBhvr>
                                      <p:tavLst>
                                        <p:tav tm="0">
                                          <p:val>
                                            <p:strVal val="#ppt_x"/>
                                          </p:val>
                                        </p:tav>
                                        <p:tav tm="100000">
                                          <p:val>
                                            <p:strVal val="#ppt_x"/>
                                          </p:val>
                                        </p:tav>
                                      </p:tavLst>
                                    </p:anim>
                                    <p:anim calcmode="lin" valueType="num">
                                      <p:cBhvr>
                                        <p:cTn id="9" dur="1000" fill="hold"/>
                                        <p:tgtEl>
                                          <p:spTgt spid="20"/>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anim calcmode="lin" valueType="num">
                                      <p:cBhvr>
                                        <p:cTn id="13" dur="1000" fill="hold"/>
                                        <p:tgtEl>
                                          <p:spTgt spid="5"/>
                                        </p:tgtEl>
                                        <p:attrNameLst>
                                          <p:attrName>ppt_x</p:attrName>
                                        </p:attrNameLst>
                                      </p:cBhvr>
                                      <p:tavLst>
                                        <p:tav tm="0">
                                          <p:val>
                                            <p:strVal val="#ppt_x"/>
                                          </p:val>
                                        </p:tav>
                                        <p:tav tm="100000">
                                          <p:val>
                                            <p:strVal val="#ppt_x"/>
                                          </p:val>
                                        </p:tav>
                                      </p:tavLst>
                                    </p:anim>
                                    <p:anim calcmode="lin" valueType="num">
                                      <p:cBhvr>
                                        <p:cTn id="14"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2" fill="hold" grpId="0" nodeType="clickEffect">
                                  <p:stCondLst>
                                    <p:cond delay="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500" fill="hold"/>
                                        <p:tgtEl>
                                          <p:spTgt spid="18"/>
                                        </p:tgtEl>
                                        <p:attrNameLst>
                                          <p:attrName>ppt_x</p:attrName>
                                        </p:attrNameLst>
                                      </p:cBhvr>
                                      <p:tavLst>
                                        <p:tav tm="0">
                                          <p:val>
                                            <p:strVal val="1+#ppt_w/2"/>
                                          </p:val>
                                        </p:tav>
                                        <p:tav tm="100000">
                                          <p:val>
                                            <p:strVal val="#ppt_x"/>
                                          </p:val>
                                        </p:tav>
                                      </p:tavLst>
                                    </p:anim>
                                    <p:anim calcmode="lin" valueType="num">
                                      <p:cBhvr additive="base">
                                        <p:cTn id="20" dur="500" fill="hold"/>
                                        <p:tgtEl>
                                          <p:spTgt spid="1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502</TotalTime>
  <Words>507</Words>
  <Application>Microsoft Office PowerPoint</Application>
  <PresentationFormat>Custom</PresentationFormat>
  <Paragraphs>57</Paragraphs>
  <Slides>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Kollektif Bold</vt:lpstr>
      <vt:lpstr>Calibri</vt:lpstr>
      <vt:lpstr>微软雅黑</vt:lpstr>
      <vt:lpstr>Kollektif</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Black and Purple Gradient Simple Listing Presentation</dc:title>
  <dc:creator>Kunal Prasad</dc:creator>
  <cp:lastModifiedBy>kec</cp:lastModifiedBy>
  <cp:revision>42</cp:revision>
  <dcterms:created xsi:type="dcterms:W3CDTF">2006-08-16T00:00:00Z</dcterms:created>
  <dcterms:modified xsi:type="dcterms:W3CDTF">2020-05-17T18:25:42Z</dcterms:modified>
  <dc:identifier>DAD8PIHfVd0</dc:identifier>
  <cp:contentStatus/>
</cp:coreProperties>
</file>

<file path=docProps/thumbnail.jpeg>
</file>